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media1.mov" ContentType="audio/unknown"/>
  <Override PartName="/ppt/media/media1.mp4" ContentType="video/unknown"/>
  <Override PartName="/ppt/media/image1.jpeg" ContentType="image/jpeg"/>
  <Override PartName="/ppt/media/image2.jpeg" ContentType="image/jpeg"/>
  <Override PartName="/ppt/media/image3.jpeg" ContentType="image/jpeg"/>
  <Override PartName="/ppt/media/media2.mp4" ContentType="video/unknown"/>
  <Override PartName="/ppt/media/image4.jpeg" ContentType="image/jpeg"/>
  <Override PartName="/ppt/media/image5.jpeg" ContentType="image/jpeg"/>
  <Override PartName="/ppt/media/media3.mp4" ContentType="video/unknown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838787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 marL="444500" indent="-444500">
              <a:buClr>
                <a:schemeClr val="accent1"/>
              </a:buClr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>
              <a:buClr>
                <a:schemeClr val="accent1"/>
              </a:buClr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333500" indent="-444500">
              <a:buClr>
                <a:schemeClr val="accent1"/>
              </a:buClr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>
              <a:buClr>
                <a:schemeClr val="accent1"/>
              </a:buClr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>
              <a:buClr>
                <a:schemeClr val="accent1"/>
              </a:buClr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57573" marR="0" indent="-457573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500" u="none">
          <a:ln>
            <a:noFill/>
          </a:ln>
          <a:solidFill>
            <a:srgbClr val="FFFFFF"/>
          </a:solidFill>
          <a:uFillTx/>
          <a:latin typeface="Courier"/>
          <a:ea typeface="Courier"/>
          <a:cs typeface="Courier"/>
          <a:sym typeface="Courier"/>
        </a:defRPr>
      </a:lvl1pPr>
      <a:lvl2pPr marL="902073" marR="0" indent="-457573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500" u="none">
          <a:ln>
            <a:noFill/>
          </a:ln>
          <a:solidFill>
            <a:srgbClr val="FFFFFF"/>
          </a:solidFill>
          <a:uFillTx/>
          <a:latin typeface="Courier"/>
          <a:ea typeface="Courier"/>
          <a:cs typeface="Courier"/>
          <a:sym typeface="Courier"/>
        </a:defRPr>
      </a:lvl2pPr>
      <a:lvl3pPr marL="1346573" marR="0" indent="-457573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500" u="none">
          <a:ln>
            <a:noFill/>
          </a:ln>
          <a:solidFill>
            <a:srgbClr val="FFFFFF"/>
          </a:solidFill>
          <a:uFillTx/>
          <a:latin typeface="Courier"/>
          <a:ea typeface="Courier"/>
          <a:cs typeface="Courier"/>
          <a:sym typeface="Courier"/>
        </a:defRPr>
      </a:lvl3pPr>
      <a:lvl4pPr marL="1791073" marR="0" indent="-457573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500" u="none">
          <a:ln>
            <a:noFill/>
          </a:ln>
          <a:solidFill>
            <a:srgbClr val="FFFFFF"/>
          </a:solidFill>
          <a:uFillTx/>
          <a:latin typeface="Courier"/>
          <a:ea typeface="Courier"/>
          <a:cs typeface="Courier"/>
          <a:sym typeface="Courier"/>
        </a:defRPr>
      </a:lvl4pPr>
      <a:lvl5pPr marL="2235573" marR="0" indent="-457573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500" u="none">
          <a:ln>
            <a:noFill/>
          </a:ln>
          <a:solidFill>
            <a:srgbClr val="FFFFFF"/>
          </a:solidFill>
          <a:uFillTx/>
          <a:latin typeface="Courier"/>
          <a:ea typeface="Courier"/>
          <a:cs typeface="Courier"/>
          <a:sym typeface="Courier"/>
        </a:defRPr>
      </a:lvl5pPr>
      <a:lvl6pPr marL="2680073" marR="0" indent="-457573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500" u="none">
          <a:ln>
            <a:noFill/>
          </a:ln>
          <a:solidFill>
            <a:srgbClr val="FFFFFF"/>
          </a:solidFill>
          <a:uFillTx/>
          <a:latin typeface="Courier"/>
          <a:ea typeface="Courier"/>
          <a:cs typeface="Courier"/>
          <a:sym typeface="Courier"/>
        </a:defRPr>
      </a:lvl6pPr>
      <a:lvl7pPr marL="3124573" marR="0" indent="-457573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500" u="none">
          <a:ln>
            <a:noFill/>
          </a:ln>
          <a:solidFill>
            <a:srgbClr val="FFFFFF"/>
          </a:solidFill>
          <a:uFillTx/>
          <a:latin typeface="Courier"/>
          <a:ea typeface="Courier"/>
          <a:cs typeface="Courier"/>
          <a:sym typeface="Courier"/>
        </a:defRPr>
      </a:lvl7pPr>
      <a:lvl8pPr marL="3569073" marR="0" indent="-457573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500" u="none">
          <a:ln>
            <a:noFill/>
          </a:ln>
          <a:solidFill>
            <a:srgbClr val="FFFFFF"/>
          </a:solidFill>
          <a:uFillTx/>
          <a:latin typeface="Courier"/>
          <a:ea typeface="Courier"/>
          <a:cs typeface="Courier"/>
          <a:sym typeface="Courier"/>
        </a:defRPr>
      </a:lvl8pPr>
      <a:lvl9pPr marL="4013573" marR="0" indent="-457573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500" u="none">
          <a:ln>
            <a:noFill/>
          </a:ln>
          <a:solidFill>
            <a:srgbClr val="FFFFFF"/>
          </a:solidFill>
          <a:uFillTx/>
          <a:latin typeface="Courier"/>
          <a:ea typeface="Courier"/>
          <a:cs typeface="Courier"/>
          <a:sym typeface="Courier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audi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gif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8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eg"/><Relationship Id="rId3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3" Type="http://schemas.openxmlformats.org/officeDocument/2006/relationships/image" Target="../media/image5.jpe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9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jpe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067A80ED-7619-4B26-B6D3-5AB23B47AAFA.mov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/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999" vol="50000">
                <p:cTn id="4" fill="hold" display="0">
                  <p:stCondLst>
                    <p:cond delay="indefinite"/>
                  </p:stCondLst>
                </p:cTn>
                <p:tgtEl>
                  <p:spTgt spid="16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Markdow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defTabSz="549148">
              <a:defRPr sz="1598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Markdown</a:t>
            </a:r>
          </a:p>
        </p:txBody>
      </p:sp>
      <p:sp>
        <p:nvSpPr>
          <p:cNvPr id="191" name="daringfireball.net/projects/markdown/…"/>
          <p:cNvSpPr txBox="1"/>
          <p:nvPr>
            <p:ph type="body" sz="quarter" idx="4294967295"/>
          </p:nvPr>
        </p:nvSpPr>
        <p:spPr>
          <a:xfrm>
            <a:off x="406400" y="6731000"/>
            <a:ext cx="12192000" cy="1959861"/>
          </a:xfrm>
          <a:prstGeom prst="rect">
            <a:avLst/>
          </a:prstGeom>
        </p:spPr>
        <p:txBody>
          <a:bodyPr/>
          <a:lstStyle/>
          <a:p>
            <a:pPr marL="0" indent="0" algn="ctr" defTabSz="578358">
              <a:spcBef>
                <a:spcPts val="0"/>
              </a:spcBef>
              <a:buClrTx/>
              <a:buSzTx/>
              <a:buFontTx/>
              <a:buNone/>
              <a:defRPr sz="5346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daringfireball.net/projects/markdown/</a:t>
            </a:r>
          </a:p>
          <a:p>
            <a:pPr marL="0" indent="0" algn="ctr" defTabSz="578358">
              <a:spcBef>
                <a:spcPts val="0"/>
              </a:spcBef>
              <a:buClrTx/>
              <a:buSzTx/>
              <a:buFontTx/>
              <a:buNone/>
              <a:defRPr sz="297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(specifically Parsedown)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*This* is bold…"/>
          <p:cNvSpPr txBox="1"/>
          <p:nvPr>
            <p:ph type="title"/>
          </p:nvPr>
        </p:nvSpPr>
        <p:spPr>
          <a:xfrm>
            <a:off x="406400" y="2465890"/>
            <a:ext cx="12192000" cy="3750303"/>
          </a:xfrm>
          <a:prstGeom prst="rect">
            <a:avLst/>
          </a:prstGeom>
        </p:spPr>
        <p:txBody>
          <a:bodyPr/>
          <a:lstStyle/>
          <a:p>
            <a:pPr>
              <a:defRPr cap="none" sz="7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*</a:t>
            </a:r>
            <a:r>
              <a:rPr b="1"/>
              <a:t>This</a:t>
            </a:r>
            <a:r>
              <a:t>* is bold</a:t>
            </a:r>
          </a:p>
          <a:p>
            <a:pPr>
              <a:defRPr cap="none" sz="7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_</a:t>
            </a:r>
            <a:r>
              <a:rPr i="1"/>
              <a:t>This</a:t>
            </a:r>
            <a:r>
              <a:t>_ Is Italic</a:t>
            </a:r>
          </a:p>
          <a:p>
            <a:pPr>
              <a:defRPr cap="none" sz="7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# This is a header</a:t>
            </a:r>
          </a:p>
          <a:p>
            <a:pPr>
              <a:defRPr cap="none" sz="7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[And a link](http://…)</a:t>
            </a:r>
          </a:p>
        </p:txBody>
      </p:sp>
      <p:sp>
        <p:nvSpPr>
          <p:cNvPr id="194" name="Markdown basics"/>
          <p:cNvSpPr txBox="1"/>
          <p:nvPr>
            <p:ph type="body" sz="quarter" idx="4294967295"/>
          </p:nvPr>
        </p:nvSpPr>
        <p:spPr>
          <a:xfrm>
            <a:off x="406400" y="7059570"/>
            <a:ext cx="12192000" cy="11303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Markdown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rmin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Terminal</a:t>
            </a:r>
          </a:p>
        </p:txBody>
      </p:sp>
      <p:pic>
        <p:nvPicPr>
          <p:cNvPr id="197" name="Terminal-icon.png" descr="Terminal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65007" y="2761925"/>
            <a:ext cx="4229750" cy="4229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Why not use the WYSIWY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not use the WYSIWYG?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BlockMak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BlockMaker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What is Doe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Does</a:t>
            </a:r>
          </a:p>
        </p:txBody>
      </p:sp>
      <p:sp>
        <p:nvSpPr>
          <p:cNvPr id="204" name="Markdown to WYSIWYG Bloc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spcBef>
                <a:spcPts val="2100"/>
              </a:spcBef>
              <a:defRPr sz="4619"/>
            </a:lvl1pPr>
          </a:lstStyle>
          <a:p>
            <a:pPr/>
            <a:r>
              <a:t>Markdown to WYSIWYG Blocks</a:t>
            </a:r>
          </a:p>
        </p:txBody>
      </p:sp>
      <p:sp>
        <p:nvSpPr>
          <p:cNvPr id="205" name="Takes plain text Markdown documen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35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Takes plain text Markdown document</a:t>
            </a:r>
          </a:p>
          <a:p>
            <a:pPr marL="0" indent="0">
              <a:buClrTx/>
              <a:buSzTx/>
              <a:buFontTx/>
              <a:buNone/>
              <a:defRPr sz="35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Converts to HTML</a:t>
            </a:r>
          </a:p>
          <a:p>
            <a:pPr marL="0" indent="0">
              <a:buClrTx/>
              <a:buSzTx/>
              <a:buFontTx/>
              <a:buNone/>
              <a:defRPr sz="35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Breaks up content at </a:t>
            </a:r>
            <a:r>
              <a:rPr b="1"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&lt;hr&gt;</a:t>
            </a:r>
          </a:p>
          <a:p>
            <a:pPr marL="0" indent="0">
              <a:buClrTx/>
              <a:buSzTx/>
              <a:buFontTx/>
              <a:buNone/>
              <a:defRPr sz="35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Creates WYSIWYG block with </a:t>
            </a:r>
            <a:r>
              <a:rPr b="1"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&lt;h1&gt;</a:t>
            </a:r>
            <a:r>
              <a:t> as block name</a:t>
            </a:r>
          </a:p>
        </p:txBody>
      </p:sp>
      <p:pic>
        <p:nvPicPr>
          <p:cNvPr id="206" name="Q-1.jpeg" descr="Q-1.jpeg"/>
          <p:cNvPicPr>
            <a:picLocks noChangeAspect="1"/>
          </p:cNvPicPr>
          <p:nvPr/>
        </p:nvPicPr>
        <p:blipFill>
          <a:blip r:embed="rId2">
            <a:extLst/>
          </a:blip>
          <a:srcRect l="13418" t="8748" r="13418" b="18089"/>
          <a:stretch>
            <a:fillRect/>
          </a:stretch>
        </p:blipFill>
        <p:spPr>
          <a:xfrm>
            <a:off x="7190184" y="1861740"/>
            <a:ext cx="5330186" cy="7147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ourc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</a:t>
            </a:r>
          </a:p>
        </p:txBody>
      </p:sp>
      <p:sp>
        <p:nvSpPr>
          <p:cNvPr id="209" name="# Admission Intro…"/>
          <p:cNvSpPr txBox="1"/>
          <p:nvPr>
            <p:ph type="body" idx="1"/>
          </p:nvPr>
        </p:nvSpPr>
        <p:spPr>
          <a:xfrm>
            <a:off x="406400" y="1326033"/>
            <a:ext cx="12192000" cy="7525867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# Admission Intro</a:t>
            </a:r>
          </a:p>
          <a:p>
            <a:pPr marL="0" indent="0">
              <a:buClrTx/>
              <a:buSzTx/>
              <a:buFontTx/>
              <a:buNone/>
            </a:pPr>
            <a:r>
              <a:t>At Christopher Newport you’ll learn the answers to two very important questions: *What am I good at? and What do I love to do?* Whatever your passions lead you to study – from engineering to philosophy, from music to accounting – the liberal arts and sciences are the foundation of your academic endeavors. Here we don’t teach you to do something; we prepare you to do _anything_.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he Comman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Command</a:t>
            </a:r>
          </a:p>
        </p:txBody>
      </p:sp>
      <p:sp>
        <p:nvSpPr>
          <p:cNvPr id="212" name="In Termin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 Terminal</a:t>
            </a:r>
          </a:p>
        </p:txBody>
      </p:sp>
      <p:sp>
        <p:nvSpPr>
          <p:cNvPr id="213" name="blockMaker$ php index.php Admission test.txt"/>
          <p:cNvSpPr txBox="1"/>
          <p:nvPr>
            <p:ph type="body" idx="1"/>
          </p:nvPr>
        </p:nvSpPr>
        <p:spPr>
          <a:xfrm>
            <a:off x="406400" y="4246760"/>
            <a:ext cx="12192000" cy="4605140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</a:pPr>
            <a:r>
              <a:rPr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rPr>
              <a:t>blockMaker$</a:t>
            </a:r>
            <a:r>
              <a:t> php index.php Admission test.txt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he Comman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Command</a:t>
            </a:r>
          </a:p>
        </p:txBody>
      </p:sp>
      <p:sp>
        <p:nvSpPr>
          <p:cNvPr id="216" name="In Termin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 Terminal</a:t>
            </a:r>
          </a:p>
        </p:txBody>
      </p:sp>
      <p:sp>
        <p:nvSpPr>
          <p:cNvPr id="217" name="blockMaker$ php index.php Admission test.txt"/>
          <p:cNvSpPr txBox="1"/>
          <p:nvPr>
            <p:ph type="body" idx="1"/>
          </p:nvPr>
        </p:nvSpPr>
        <p:spPr>
          <a:xfrm>
            <a:off x="406400" y="4246760"/>
            <a:ext cx="12192000" cy="4605140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</a:pPr>
            <a:r>
              <a:rPr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rPr>
              <a:t>blockMaker$</a:t>
            </a:r>
            <a:r>
              <a:t> php index.php Admission test.txt</a:t>
            </a:r>
          </a:p>
        </p:txBody>
      </p:sp>
      <p:sp>
        <p:nvSpPr>
          <p:cNvPr id="218" name="{"/>
          <p:cNvSpPr/>
          <p:nvPr/>
        </p:nvSpPr>
        <p:spPr>
          <a:xfrm rot="16200000">
            <a:off x="1406397" y="3864691"/>
            <a:ext cx="714376" cy="2705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18000"/>
                  <a:pt x="0" y="14400"/>
                  <a:pt x="0" y="10800"/>
                </a:cubicBezTo>
                <a:cubicBezTo>
                  <a:pt x="0" y="7200"/>
                  <a:pt x="0" y="3600"/>
                  <a:pt x="0" y="0"/>
                </a:cubicBez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5000"/>
            </a:lvl1pPr>
          </a:lstStyle>
          <a:p>
            <a:pPr/>
            <a:r>
              <a:t>{</a:t>
            </a:r>
          </a:p>
        </p:txBody>
      </p:sp>
      <p:sp>
        <p:nvSpPr>
          <p:cNvPr id="219" name="Folder"/>
          <p:cNvSpPr txBox="1"/>
          <p:nvPr/>
        </p:nvSpPr>
        <p:spPr>
          <a:xfrm>
            <a:off x="3625850" y="6032499"/>
            <a:ext cx="5753100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15000"/>
            </a:lvl1pPr>
          </a:lstStyle>
          <a:p>
            <a:pPr/>
            <a:r>
              <a:t>Folder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he Comman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Command</a:t>
            </a:r>
          </a:p>
        </p:txBody>
      </p:sp>
      <p:sp>
        <p:nvSpPr>
          <p:cNvPr id="222" name="In Termin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 Terminal</a:t>
            </a:r>
          </a:p>
        </p:txBody>
      </p:sp>
      <p:sp>
        <p:nvSpPr>
          <p:cNvPr id="223" name="blockMaker$ php index.php Admission test.txt"/>
          <p:cNvSpPr txBox="1"/>
          <p:nvPr>
            <p:ph type="body" idx="1"/>
          </p:nvPr>
        </p:nvSpPr>
        <p:spPr>
          <a:xfrm>
            <a:off x="406400" y="4246760"/>
            <a:ext cx="12192000" cy="4605140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</a:pPr>
            <a:r>
              <a:rPr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rPr>
              <a:t>blockMaker$</a:t>
            </a:r>
            <a:r>
              <a:t> php index.php Admission test.txt</a:t>
            </a:r>
          </a:p>
        </p:txBody>
      </p:sp>
      <p:sp>
        <p:nvSpPr>
          <p:cNvPr id="224" name="{"/>
          <p:cNvSpPr/>
          <p:nvPr/>
        </p:nvSpPr>
        <p:spPr>
          <a:xfrm rot="16200000">
            <a:off x="3781297" y="3864691"/>
            <a:ext cx="714376" cy="2705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18000"/>
                  <a:pt x="0" y="14400"/>
                  <a:pt x="0" y="10800"/>
                </a:cubicBezTo>
                <a:cubicBezTo>
                  <a:pt x="0" y="7200"/>
                  <a:pt x="0" y="3600"/>
                  <a:pt x="0" y="0"/>
                </a:cubicBez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5000"/>
            </a:lvl1pPr>
          </a:lstStyle>
          <a:p>
            <a:pPr/>
            <a:r>
              <a:t>{</a:t>
            </a:r>
          </a:p>
        </p:txBody>
      </p:sp>
      <p:sp>
        <p:nvSpPr>
          <p:cNvPr id="225" name="Use PHP"/>
          <p:cNvSpPr txBox="1"/>
          <p:nvPr/>
        </p:nvSpPr>
        <p:spPr>
          <a:xfrm>
            <a:off x="2732405" y="5905499"/>
            <a:ext cx="7539991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15000"/>
            </a:lvl1pPr>
          </a:lstStyle>
          <a:p>
            <a:pPr/>
            <a:r>
              <a:t>Use PHP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videoplayback.mp4" descr="videoplayback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2167467" y="0"/>
            <a:ext cx="17339734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2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66711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8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he Comman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Command</a:t>
            </a:r>
          </a:p>
        </p:txBody>
      </p:sp>
      <p:sp>
        <p:nvSpPr>
          <p:cNvPr id="228" name="In Termin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 Terminal</a:t>
            </a:r>
          </a:p>
        </p:txBody>
      </p:sp>
      <p:sp>
        <p:nvSpPr>
          <p:cNvPr id="229" name="blockMaker$ php index.php Admission test.txt"/>
          <p:cNvSpPr txBox="1"/>
          <p:nvPr>
            <p:ph type="body" idx="1"/>
          </p:nvPr>
        </p:nvSpPr>
        <p:spPr>
          <a:xfrm>
            <a:off x="406400" y="4246760"/>
            <a:ext cx="12192000" cy="4605140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</a:pPr>
            <a:r>
              <a:rPr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rPr>
              <a:t>blockMaker$</a:t>
            </a:r>
            <a:r>
              <a:t> php index.php Admission test.txt</a:t>
            </a:r>
          </a:p>
        </p:txBody>
      </p:sp>
      <p:sp>
        <p:nvSpPr>
          <p:cNvPr id="230" name="{"/>
          <p:cNvSpPr/>
          <p:nvPr/>
        </p:nvSpPr>
        <p:spPr>
          <a:xfrm rot="16200000">
            <a:off x="5637212" y="3864691"/>
            <a:ext cx="714376" cy="2705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18000"/>
                  <a:pt x="0" y="14400"/>
                  <a:pt x="0" y="10800"/>
                </a:cubicBezTo>
                <a:cubicBezTo>
                  <a:pt x="0" y="7200"/>
                  <a:pt x="0" y="3600"/>
                  <a:pt x="0" y="0"/>
                </a:cubicBez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5000"/>
            </a:lvl1pPr>
          </a:lstStyle>
          <a:p>
            <a:pPr/>
            <a:r>
              <a:t>{</a:t>
            </a:r>
          </a:p>
        </p:txBody>
      </p:sp>
      <p:sp>
        <p:nvSpPr>
          <p:cNvPr id="231" name="The PHP File"/>
          <p:cNvSpPr txBox="1"/>
          <p:nvPr/>
        </p:nvSpPr>
        <p:spPr>
          <a:xfrm>
            <a:off x="950277" y="5994399"/>
            <a:ext cx="11104246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15000"/>
            </a:lvl1pPr>
          </a:lstStyle>
          <a:p>
            <a:pPr/>
            <a:r>
              <a:t>The PHP 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he Comman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Command</a:t>
            </a:r>
          </a:p>
        </p:txBody>
      </p:sp>
      <p:sp>
        <p:nvSpPr>
          <p:cNvPr id="234" name="In Termin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 Terminal</a:t>
            </a:r>
          </a:p>
        </p:txBody>
      </p:sp>
      <p:sp>
        <p:nvSpPr>
          <p:cNvPr id="235" name="blockMaker$ php index.php Admission test.txt"/>
          <p:cNvSpPr txBox="1"/>
          <p:nvPr>
            <p:ph type="body" idx="1"/>
          </p:nvPr>
        </p:nvSpPr>
        <p:spPr>
          <a:xfrm>
            <a:off x="406400" y="4246760"/>
            <a:ext cx="12192000" cy="4605140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</a:pPr>
            <a:r>
              <a:rPr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rPr>
              <a:t>blockMaker$</a:t>
            </a:r>
            <a:r>
              <a:t> php index.php Admission test.txt</a:t>
            </a:r>
          </a:p>
        </p:txBody>
      </p:sp>
      <p:sp>
        <p:nvSpPr>
          <p:cNvPr id="236" name="{"/>
          <p:cNvSpPr/>
          <p:nvPr/>
        </p:nvSpPr>
        <p:spPr>
          <a:xfrm rot="16200000">
            <a:off x="8050212" y="3864691"/>
            <a:ext cx="714376" cy="2705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18000"/>
                  <a:pt x="0" y="14400"/>
                  <a:pt x="0" y="10800"/>
                </a:cubicBezTo>
                <a:cubicBezTo>
                  <a:pt x="0" y="7200"/>
                  <a:pt x="0" y="3600"/>
                  <a:pt x="0" y="0"/>
                </a:cubicBez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5000"/>
            </a:lvl1pPr>
          </a:lstStyle>
          <a:p>
            <a:pPr/>
            <a:r>
              <a:t>{</a:t>
            </a:r>
          </a:p>
        </p:txBody>
      </p:sp>
      <p:sp>
        <p:nvSpPr>
          <p:cNvPr id="237" name="The folder in the “content” site"/>
          <p:cNvSpPr txBox="1"/>
          <p:nvPr/>
        </p:nvSpPr>
        <p:spPr>
          <a:xfrm>
            <a:off x="513079" y="5563869"/>
            <a:ext cx="11978641" cy="3642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2800"/>
              </a:spcBef>
              <a:defRPr sz="12000"/>
            </a:lvl1pPr>
          </a:lstStyle>
          <a:p>
            <a:pPr/>
            <a:r>
              <a:t>The folder in the “content” site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he Comman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Command</a:t>
            </a:r>
          </a:p>
        </p:txBody>
      </p:sp>
      <p:sp>
        <p:nvSpPr>
          <p:cNvPr id="240" name="In Termin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 Terminal</a:t>
            </a:r>
          </a:p>
        </p:txBody>
      </p:sp>
      <p:sp>
        <p:nvSpPr>
          <p:cNvPr id="241" name="blockMaker$ php index.php Admission test.txt"/>
          <p:cNvSpPr txBox="1"/>
          <p:nvPr>
            <p:ph type="body" idx="1"/>
          </p:nvPr>
        </p:nvSpPr>
        <p:spPr>
          <a:xfrm>
            <a:off x="406400" y="4246760"/>
            <a:ext cx="12192000" cy="4605140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</a:pPr>
            <a:r>
              <a:rPr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rPr>
              <a:t>blockMaker$</a:t>
            </a:r>
            <a:r>
              <a:t> php index.php Admission test.txt</a:t>
            </a:r>
          </a:p>
        </p:txBody>
      </p:sp>
      <p:sp>
        <p:nvSpPr>
          <p:cNvPr id="242" name="{"/>
          <p:cNvSpPr/>
          <p:nvPr/>
        </p:nvSpPr>
        <p:spPr>
          <a:xfrm rot="16200000">
            <a:off x="10844212" y="3864691"/>
            <a:ext cx="714376" cy="2705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18000"/>
                  <a:pt x="0" y="14400"/>
                  <a:pt x="0" y="10800"/>
                </a:cubicBezTo>
                <a:cubicBezTo>
                  <a:pt x="0" y="7200"/>
                  <a:pt x="0" y="3600"/>
                  <a:pt x="0" y="0"/>
                </a:cubicBez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5000"/>
            </a:lvl1pPr>
          </a:lstStyle>
          <a:p>
            <a:pPr/>
            <a:r>
              <a:t>{</a:t>
            </a:r>
          </a:p>
        </p:txBody>
      </p:sp>
      <p:sp>
        <p:nvSpPr>
          <p:cNvPr id="243" name="Markdown file"/>
          <p:cNvSpPr txBox="1"/>
          <p:nvPr/>
        </p:nvSpPr>
        <p:spPr>
          <a:xfrm>
            <a:off x="1422908" y="6292849"/>
            <a:ext cx="10158985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2800"/>
              </a:spcBef>
              <a:defRPr sz="12000"/>
            </a:lvl1pPr>
          </a:lstStyle>
          <a:p>
            <a:pPr/>
            <a:r>
              <a:t>Markdown 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HP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PHP</a:t>
            </a:r>
          </a:p>
        </p:txBody>
      </p:sp>
      <p:sp>
        <p:nvSpPr>
          <p:cNvPr id="246" name="&lt;?php…"/>
          <p:cNvSpPr txBox="1"/>
          <p:nvPr>
            <p:ph type="body" idx="1"/>
          </p:nvPr>
        </p:nvSpPr>
        <p:spPr>
          <a:xfrm>
            <a:off x="406400" y="1395152"/>
            <a:ext cx="12192000" cy="78814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&lt;?php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$Parsedown = new Parsedown();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$folderName = $argv[1];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$html = $Parsedown-&gt;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 text($folderParameter);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$rows = preg_split('/&lt;hr \/&gt;/',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$html, -1, preg_split_offset_capture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| PREG_SPLIT_DELIM_CAPTURE | 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PREG_SPLIT_NO_EMPTY);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 </a:t>
            </a:r>
          </a:p>
        </p:txBody>
      </p:sp>
      <p:sp>
        <p:nvSpPr>
          <p:cNvPr id="247" name="Rectangle"/>
          <p:cNvSpPr/>
          <p:nvPr/>
        </p:nvSpPr>
        <p:spPr>
          <a:xfrm>
            <a:off x="493017" y="2874565"/>
            <a:ext cx="11885217" cy="6083698"/>
          </a:xfrm>
          <a:prstGeom prst="rect">
            <a:avLst/>
          </a:prstGeom>
          <a:solidFill>
            <a:srgbClr val="222222">
              <a:alpha val="7703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8" name="Get Parsedown ready"/>
          <p:cNvSpPr txBox="1"/>
          <p:nvPr/>
        </p:nvSpPr>
        <p:spPr>
          <a:xfrm>
            <a:off x="1762759" y="4637385"/>
            <a:ext cx="9479281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7500"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defRPr>
            </a:lvl1pPr>
          </a:lstStyle>
          <a:p>
            <a:pPr/>
            <a:r>
              <a:t>Get Parsedown ready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HP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PHP</a:t>
            </a:r>
          </a:p>
        </p:txBody>
      </p:sp>
      <p:sp>
        <p:nvSpPr>
          <p:cNvPr id="251" name="&lt;?php…"/>
          <p:cNvSpPr txBox="1"/>
          <p:nvPr>
            <p:ph type="body" idx="1"/>
          </p:nvPr>
        </p:nvSpPr>
        <p:spPr>
          <a:xfrm>
            <a:off x="406400" y="1395152"/>
            <a:ext cx="12192000" cy="78814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&lt;?php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$Parsedown = new Parsedown();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$folderName = $argv[1];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$html = $Parsedown-&gt;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 text($folderParameter);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$rows = preg_split('/&lt;hr \/&gt;/',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$html, -1, preg_split_offset_capture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| PREG_SPLIT_DELIM_CAPTURE | 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PREG_SPLIT_NO_EMPTY);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 </a:t>
            </a:r>
          </a:p>
        </p:txBody>
      </p:sp>
      <p:sp>
        <p:nvSpPr>
          <p:cNvPr id="252" name="Rectangle"/>
          <p:cNvSpPr/>
          <p:nvPr/>
        </p:nvSpPr>
        <p:spPr>
          <a:xfrm>
            <a:off x="493017" y="3621186"/>
            <a:ext cx="11885217" cy="5337077"/>
          </a:xfrm>
          <a:prstGeom prst="rect">
            <a:avLst/>
          </a:prstGeom>
          <a:solidFill>
            <a:srgbClr val="222222">
              <a:alpha val="7703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3" name="Get the folder name"/>
          <p:cNvSpPr txBox="1"/>
          <p:nvPr/>
        </p:nvSpPr>
        <p:spPr>
          <a:xfrm>
            <a:off x="2039937" y="4637385"/>
            <a:ext cx="8924926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2800"/>
              </a:spcBef>
              <a:defRPr sz="7500"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defRPr>
            </a:lvl1pPr>
          </a:lstStyle>
          <a:p>
            <a:pPr/>
            <a:r>
              <a:t>Get the folder name</a:t>
            </a:r>
          </a:p>
        </p:txBody>
      </p:sp>
      <p:sp>
        <p:nvSpPr>
          <p:cNvPr id="254" name="Rectangle"/>
          <p:cNvSpPr/>
          <p:nvPr/>
        </p:nvSpPr>
        <p:spPr>
          <a:xfrm>
            <a:off x="264417" y="1389062"/>
            <a:ext cx="11885217" cy="1397001"/>
          </a:xfrm>
          <a:prstGeom prst="rect">
            <a:avLst/>
          </a:prstGeom>
          <a:solidFill>
            <a:srgbClr val="222222">
              <a:alpha val="7703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HP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PHP</a:t>
            </a:r>
          </a:p>
        </p:txBody>
      </p:sp>
      <p:sp>
        <p:nvSpPr>
          <p:cNvPr id="257" name="&lt;?php…"/>
          <p:cNvSpPr txBox="1"/>
          <p:nvPr>
            <p:ph type="body" idx="1"/>
          </p:nvPr>
        </p:nvSpPr>
        <p:spPr>
          <a:xfrm>
            <a:off x="406400" y="1395152"/>
            <a:ext cx="12192000" cy="78814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&lt;?php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$Parsedown = new Parsedown();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$folderName = $argv[1];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$html = $Parsedown-&gt;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 text($folderParameter);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$rows = preg_split('/&lt;hr \/&gt;/',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$html, -1, preg_split_offset_capture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| PREG_SPLIT_DELIM_CAPTURE | 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PREG_SPLIT_NO_EMPTY);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 </a:t>
            </a:r>
          </a:p>
        </p:txBody>
      </p:sp>
      <p:sp>
        <p:nvSpPr>
          <p:cNvPr id="258" name="Rectangle"/>
          <p:cNvSpPr/>
          <p:nvPr/>
        </p:nvSpPr>
        <p:spPr>
          <a:xfrm>
            <a:off x="493017" y="4958556"/>
            <a:ext cx="11885217" cy="3999707"/>
          </a:xfrm>
          <a:prstGeom prst="rect">
            <a:avLst/>
          </a:prstGeom>
          <a:solidFill>
            <a:srgbClr val="222222">
              <a:alpha val="7703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9" name="Convert Markdown to HTML"/>
          <p:cNvSpPr txBox="1"/>
          <p:nvPr/>
        </p:nvSpPr>
        <p:spPr>
          <a:xfrm>
            <a:off x="264001" y="6259909"/>
            <a:ext cx="12476798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7500"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defRPr>
            </a:lvl1pPr>
          </a:lstStyle>
          <a:p>
            <a:pPr/>
            <a:r>
              <a:t>Convert Markdown to HTML</a:t>
            </a:r>
          </a:p>
        </p:txBody>
      </p:sp>
      <p:sp>
        <p:nvSpPr>
          <p:cNvPr id="260" name="Rectangle"/>
          <p:cNvSpPr/>
          <p:nvPr/>
        </p:nvSpPr>
        <p:spPr>
          <a:xfrm>
            <a:off x="229592" y="1072183"/>
            <a:ext cx="11885216" cy="2480569"/>
          </a:xfrm>
          <a:prstGeom prst="rect">
            <a:avLst/>
          </a:prstGeom>
          <a:solidFill>
            <a:srgbClr val="222222">
              <a:alpha val="7703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HP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PHP</a:t>
            </a:r>
          </a:p>
        </p:txBody>
      </p:sp>
      <p:sp>
        <p:nvSpPr>
          <p:cNvPr id="263" name="&lt;?php…"/>
          <p:cNvSpPr txBox="1"/>
          <p:nvPr>
            <p:ph type="body" idx="1"/>
          </p:nvPr>
        </p:nvSpPr>
        <p:spPr>
          <a:xfrm>
            <a:off x="406400" y="1395152"/>
            <a:ext cx="12192000" cy="788146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&lt;?php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$Parsedown = new Parsedown();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$folderName = $argv[1];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$html = $Parsedown-&gt;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 text($folderParameter);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$rows = preg_split('/&lt;hr \/&gt;/',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$html, -1, preg_split_offset_capture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| PREG_SPLIT_DELIM_CAPTURE | 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PREG_SPLIT_NO_EMPTY);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 </a:t>
            </a:r>
          </a:p>
        </p:txBody>
      </p:sp>
      <p:sp>
        <p:nvSpPr>
          <p:cNvPr id="264" name="Rectangle"/>
          <p:cNvSpPr/>
          <p:nvPr/>
        </p:nvSpPr>
        <p:spPr>
          <a:xfrm>
            <a:off x="381992" y="1587301"/>
            <a:ext cx="11885216" cy="3374332"/>
          </a:xfrm>
          <a:prstGeom prst="rect">
            <a:avLst/>
          </a:prstGeom>
          <a:solidFill>
            <a:srgbClr val="222222">
              <a:alpha val="7703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5" name="Split at the &lt;hr /&gt; tag"/>
          <p:cNvSpPr txBox="1"/>
          <p:nvPr/>
        </p:nvSpPr>
        <p:spPr>
          <a:xfrm>
            <a:off x="1773713" y="2410271"/>
            <a:ext cx="9457374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2800"/>
              </a:spcBef>
              <a:defRPr sz="7500"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defRPr>
            </a:lvl1pPr>
          </a:lstStyle>
          <a:p>
            <a:pPr/>
            <a:r>
              <a:t>Split at the &lt;hr /&gt; tag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68" name="foreach($rows as $row) {…"/>
          <p:cNvSpPr txBox="1"/>
          <p:nvPr>
            <p:ph type="body" idx="1"/>
          </p:nvPr>
        </p:nvSpPr>
        <p:spPr>
          <a:xfrm>
            <a:off x="406400" y="1072183"/>
            <a:ext cx="12192000" cy="1249240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ClrTx/>
              <a:buSzTx/>
              <a:buFontTx/>
              <a:buNone/>
            </a:pPr>
            <a:r>
              <a:t>foreach($rows as $row) {  </a:t>
            </a:r>
          </a:p>
          <a:p>
            <a:pPr marL="0" indent="0">
              <a:buClrTx/>
              <a:buSzTx/>
              <a:buFontTx/>
              <a:buNone/>
            </a:pPr>
            <a:r>
              <a:t>    preg_match('/^&lt;h[1-4]&gt;(.*)&lt;\/h[1-4]&gt;$/m', $row, $title);</a:t>
            </a:r>
          </a:p>
          <a:p>
            <a:pPr marL="0" indent="0">
              <a:buClrTx/>
              <a:buSzTx/>
              <a:buFontTx/>
              <a:buNone/>
            </a:pPr>
            <a:r>
              <a:t>    $blockTitle = preg_replace('/[^\w]/', '', $title[1]);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 $data_definition = $cascade-&gt;getAsset( 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       a\DataDefinition::TYPE, 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       'widgets/widget', '__main' );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 $block_folder = $cascade-&gt;getAsset( 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        a\Folder::TYPE, 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        $baseFolder-&gt;getId(), $siteName );</a:t>
            </a:r>
          </a:p>
        </p:txBody>
      </p:sp>
      <p:sp>
        <p:nvSpPr>
          <p:cNvPr id="269" name="Rectangle"/>
          <p:cNvSpPr/>
          <p:nvPr/>
        </p:nvSpPr>
        <p:spPr>
          <a:xfrm>
            <a:off x="559792" y="4813101"/>
            <a:ext cx="11885216" cy="4744840"/>
          </a:xfrm>
          <a:prstGeom prst="rect">
            <a:avLst/>
          </a:prstGeom>
          <a:solidFill>
            <a:srgbClr val="222222">
              <a:alpha val="7703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0" name="Find the first header tag.…"/>
          <p:cNvSpPr txBox="1"/>
          <p:nvPr/>
        </p:nvSpPr>
        <p:spPr>
          <a:xfrm>
            <a:off x="1187290" y="5661521"/>
            <a:ext cx="11036619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2800"/>
              </a:spcBef>
              <a:defRPr sz="7500"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defRPr>
            </a:pPr>
            <a:r>
              <a:t>Find the first header tag.</a:t>
            </a:r>
          </a:p>
          <a:p>
            <a:pPr algn="ctr">
              <a:spcBef>
                <a:spcPts val="2800"/>
              </a:spcBef>
              <a:defRPr sz="7500"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defRPr>
            </a:pPr>
            <a:r>
              <a:t>Make that the block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73" name="foreach($rows as $row) {…"/>
          <p:cNvSpPr txBox="1"/>
          <p:nvPr>
            <p:ph type="body" idx="1"/>
          </p:nvPr>
        </p:nvSpPr>
        <p:spPr>
          <a:xfrm>
            <a:off x="406400" y="1072183"/>
            <a:ext cx="12192000" cy="1249240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ClrTx/>
              <a:buSzTx/>
              <a:buFontTx/>
              <a:buNone/>
            </a:pPr>
            <a:r>
              <a:t>foreach($rows as $row) {  </a:t>
            </a:r>
          </a:p>
          <a:p>
            <a:pPr marL="0" indent="0">
              <a:buClrTx/>
              <a:buSzTx/>
              <a:buFontTx/>
              <a:buNone/>
            </a:pPr>
            <a:r>
              <a:t>    preg_match('/^&lt;h[1-4]&gt;(.*)&lt;\/h[1-4]&gt;$/m', $row, $title);</a:t>
            </a:r>
          </a:p>
          <a:p>
            <a:pPr marL="0" indent="0">
              <a:buClrTx/>
              <a:buSzTx/>
              <a:buFontTx/>
              <a:buNone/>
            </a:pPr>
            <a:r>
              <a:t>    $blockTitle = preg_replace('/[^\w]/', '', $title[1]);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 $data_definition = $cascade-&gt;getAsset( 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       a\DataDefinition::TYPE, 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       'widgets/widget', '__main' );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 $block_folder = $cascade-&gt;getAsset( 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        a\Folder::TYPE, </a:t>
            </a:r>
          </a:p>
          <a:p>
            <a:pPr marL="0" indent="0">
              <a:lnSpc>
                <a:spcPct val="70000"/>
              </a:lnSpc>
              <a:buClrTx/>
              <a:buSzTx/>
              <a:buFontTx/>
              <a:buNone/>
            </a:pPr>
            <a:r>
              <a:t>           $baseFolder-&gt;getId(), $siteName );</a:t>
            </a:r>
          </a:p>
        </p:txBody>
      </p:sp>
      <p:sp>
        <p:nvSpPr>
          <p:cNvPr id="274" name="Rectangle"/>
          <p:cNvSpPr/>
          <p:nvPr/>
        </p:nvSpPr>
        <p:spPr>
          <a:xfrm>
            <a:off x="280392" y="1072183"/>
            <a:ext cx="11885216" cy="3788471"/>
          </a:xfrm>
          <a:prstGeom prst="rect">
            <a:avLst/>
          </a:prstGeom>
          <a:solidFill>
            <a:srgbClr val="222222">
              <a:alpha val="7703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5" name="Getting the Data Definition and Folder"/>
          <p:cNvSpPr txBox="1"/>
          <p:nvPr/>
        </p:nvSpPr>
        <p:spPr>
          <a:xfrm>
            <a:off x="422592" y="1620218"/>
            <a:ext cx="12159616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2800"/>
              </a:spcBef>
              <a:defRPr sz="7500"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defRPr>
            </a:lvl1pPr>
          </a:lstStyle>
          <a:p>
            <a:pPr/>
            <a:r>
              <a:t>Getting the Data Definition and Folder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78" name="$cascade-&gt;…"/>
          <p:cNvSpPr txBox="1"/>
          <p:nvPr>
            <p:ph type="body" idx="1"/>
          </p:nvPr>
        </p:nvSpPr>
        <p:spPr>
          <a:xfrm>
            <a:off x="406400" y="1256903"/>
            <a:ext cx="12192000" cy="796657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ClrTx/>
              <a:buSzTx/>
              <a:buFontTx/>
              <a:buNone/>
            </a:pPr>
            <a:r>
              <a:t>$cascade-&gt;</a:t>
            </a:r>
          </a:p>
          <a:p>
            <a:pPr marL="0" indent="0">
              <a:buClrTx/>
              <a:buSzTx/>
              <a:buFontTx/>
              <a:buNone/>
            </a:pPr>
            <a:r>
              <a:t>createDataDefinitionBlock(</a:t>
            </a:r>
          </a:p>
          <a:p>
            <a:pPr marL="0" indent="0">
              <a:buClrTx/>
              <a:buSzTx/>
              <a:buFontTx/>
              <a:buNone/>
            </a:pPr>
            <a:r>
              <a:t>    $block_folder, $blockTitle,</a:t>
            </a:r>
          </a:p>
          <a:p>
            <a:pPr marL="0" indent="0">
              <a:buClrTx/>
              <a:buSzTx/>
              <a:buFontTx/>
              <a:buNone/>
            </a:pPr>
            <a:r>
              <a:t>    $data_definition )-&gt;</a:t>
            </a:r>
          </a:p>
          <a:p>
            <a:pPr marL="0" indent="0">
              <a:buClrTx/>
              <a:buSzTx/>
              <a:buFontTx/>
              <a:buNone/>
            </a:pPr>
            <a:r>
              <a:t>      setText('type', 'Generic')-&gt;</a:t>
            </a:r>
          </a:p>
          <a:p>
            <a:pPr marL="0" indent="0">
              <a:buClrTx/>
              <a:buSzTx/>
              <a:buFontTx/>
              <a:buNone/>
            </a:pPr>
            <a:r>
              <a:t>      setText( 'content', $row )-&gt;</a:t>
            </a:r>
          </a:p>
          <a:p>
            <a:pPr marL="0" indent="0">
              <a:buClrTx/>
              <a:buSzTx/>
              <a:buFontTx/>
              <a:buNone/>
            </a:pPr>
            <a:r>
              <a:t>      edit();</a:t>
            </a:r>
          </a:p>
          <a:p>
            <a:pPr marL="0" indent="0">
              <a:buClrTx/>
              <a:buSzTx/>
              <a:buFontTx/>
              <a:buNone/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James Bo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James Bond</a:t>
            </a:r>
          </a:p>
        </p:txBody>
      </p:sp>
      <p:pic>
        <p:nvPicPr>
          <p:cNvPr id="171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81" name="Input"/>
          <p:cNvSpPr txBox="1"/>
          <p:nvPr>
            <p:ph type="title"/>
          </p:nvPr>
        </p:nvSpPr>
        <p:spPr>
          <a:xfrm>
            <a:off x="640584" y="1536700"/>
            <a:ext cx="5830832" cy="822979"/>
          </a:xfrm>
          <a:prstGeom prst="rect">
            <a:avLst/>
          </a:prstGeom>
        </p:spPr>
        <p:txBody>
          <a:bodyPr/>
          <a:lstStyle>
            <a:lvl1pPr defTabSz="554990">
              <a:spcBef>
                <a:spcPts val="2600"/>
              </a:spcBef>
              <a:defRPr sz="5700"/>
            </a:lvl1pPr>
          </a:lstStyle>
          <a:p>
            <a:pPr/>
            <a:r>
              <a:t>Input</a:t>
            </a:r>
          </a:p>
        </p:txBody>
      </p:sp>
      <p:sp>
        <p:nvSpPr>
          <p:cNvPr id="282" name="# Admission Intro…"/>
          <p:cNvSpPr txBox="1"/>
          <p:nvPr>
            <p:ph type="body" sz="half" idx="1"/>
          </p:nvPr>
        </p:nvSpPr>
        <p:spPr>
          <a:xfrm>
            <a:off x="613563" y="2762250"/>
            <a:ext cx="5884874" cy="6108700"/>
          </a:xfrm>
          <a:prstGeom prst="rect">
            <a:avLst/>
          </a:prstGeom>
        </p:spPr>
        <p:txBody>
          <a:bodyPr/>
          <a:lstStyle/>
          <a:p>
            <a:pPr marL="0" indent="0" defTabSz="426466">
              <a:spcBef>
                <a:spcPts val="2000"/>
              </a:spcBef>
              <a:buClrTx/>
              <a:buSzTx/>
              <a:buFontTx/>
              <a:buNone/>
              <a:defRPr sz="2555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Admission Intro</a:t>
            </a:r>
          </a:p>
          <a:p>
            <a:pPr marL="0" indent="0" defTabSz="426466">
              <a:spcBef>
                <a:spcPts val="2000"/>
              </a:spcBef>
              <a:buClrTx/>
              <a:buSzTx/>
              <a:buFontTx/>
              <a:buNone/>
              <a:defRPr sz="2555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At Christopher Newport you’ll learn the answers to two very important questions: *What am I good at? and What do I love to do?* Whatever your passions lead you to study – from engineering to philosophy, from music to accounting – the liberal arts and sciences are the foundation of your academic endeavors. Here we don’t teach you to do something; we prepare you to do _anything_.</a:t>
            </a:r>
          </a:p>
        </p:txBody>
      </p:sp>
      <p:sp>
        <p:nvSpPr>
          <p:cNvPr id="283" name="Output"/>
          <p:cNvSpPr txBox="1"/>
          <p:nvPr/>
        </p:nvSpPr>
        <p:spPr>
          <a:xfrm>
            <a:off x="7160458" y="1536700"/>
            <a:ext cx="5389485" cy="822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54990">
              <a:lnSpc>
                <a:spcPct val="80000"/>
              </a:lnSpc>
              <a:spcBef>
                <a:spcPts val="2600"/>
              </a:spcBef>
              <a:defRPr cap="all" sz="5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Output</a:t>
            </a:r>
          </a:p>
        </p:txBody>
      </p:sp>
      <p:pic>
        <p:nvPicPr>
          <p:cNvPr id="284" name="Screen Shot 2017-10-04 at 3.19.49 PM.png" descr="Screen Shot 2017-10-04 at 3.19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81750" y="2890255"/>
            <a:ext cx="5346900" cy="3454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ource.gif" descr="source.gif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-1784503" y="825798"/>
            <a:ext cx="16573806" cy="810200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LearnMak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LearnMaker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What it doe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it does</a:t>
            </a:r>
          </a:p>
        </p:txBody>
      </p:sp>
      <p:pic>
        <p:nvPicPr>
          <p:cNvPr id="291" name="john cleese.png" descr="john cleese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16728" t="17315" r="54584" b="1731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92" name="CSV to “Learn More” link Blo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8150">
              <a:spcBef>
                <a:spcPts val="2100"/>
              </a:spcBef>
              <a:defRPr sz="4500"/>
            </a:lvl1pPr>
          </a:lstStyle>
          <a:p>
            <a:pPr/>
            <a:r>
              <a:t>CSV to “Learn More” link Block</a:t>
            </a:r>
          </a:p>
        </p:txBody>
      </p:sp>
      <p:sp>
        <p:nvSpPr>
          <p:cNvPr id="293" name="Formatted CSV is parsed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57573" indent="-457573">
              <a:buClrTx/>
              <a:buSzPct val="40000"/>
              <a:buFontTx/>
              <a:buBlip>
                <a:blip r:embed="rId3"/>
              </a:buBlip>
              <a:defRPr sz="35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Formatted CSV is parsed</a:t>
            </a:r>
          </a:p>
          <a:p>
            <a:pPr marL="457573" indent="-457573">
              <a:buClrTx/>
              <a:buSzPct val="40000"/>
              <a:buFontTx/>
              <a:buBlip>
                <a:blip r:embed="rId3"/>
              </a:buBlip>
              <a:defRPr sz="35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Block is created</a:t>
            </a:r>
          </a:p>
          <a:p>
            <a:pPr marL="457573" indent="-457573">
              <a:buClrTx/>
              <a:buSzPct val="40000"/>
              <a:buFontTx/>
              <a:buBlip>
                <a:blip r:embed="rId3"/>
              </a:buBlip>
              <a:defRPr sz="35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Links are built based on whether internal or external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he CSV Fil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CSV File</a:t>
            </a:r>
          </a:p>
        </p:txBody>
      </p:sp>
      <p:sp>
        <p:nvSpPr>
          <p:cNvPr id="296" name="The CSV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The CSV File</a:t>
            </a:r>
          </a:p>
        </p:txBody>
      </p:sp>
      <p:graphicFrame>
        <p:nvGraphicFramePr>
          <p:cNvPr id="297" name="Table"/>
          <p:cNvGraphicFramePr/>
          <p:nvPr/>
        </p:nvGraphicFramePr>
        <p:xfrm>
          <a:off x="595659" y="2749550"/>
          <a:ext cx="11889682" cy="488816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{2708684C-4D16-4618-839F-0558EEFCDFE6}</a:tableStyleId>
              </a:tblPr>
              <a:tblGrid>
                <a:gridCol w="1698525"/>
                <a:gridCol w="1698525"/>
                <a:gridCol w="1698525"/>
                <a:gridCol w="1698525"/>
                <a:gridCol w="1698525"/>
                <a:gridCol w="1698525"/>
                <a:gridCol w="1698525"/>
              </a:tblGrid>
              <a:tr h="244408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28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Link Type (I/E)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28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Internal Site Name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28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Internal Link Path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28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Internal Type  (P/F)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28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Internal Anchor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28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External URL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28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Link text - Custom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4440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A6AAA9"/>
                          </a:solidFill>
                          <a:sym typeface="Avenir Next Demi Bold"/>
                        </a:rPr>
                        <a:t>I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838787"/>
                          </a:solidFill>
                          <a:sym typeface="Avenir Next Medium"/>
                        </a:rPr>
                        <a:t>Admin - Visit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838787"/>
                          </a:solidFill>
                          <a:sym typeface="Avenir Next Medium"/>
                        </a:rPr>
                        <a:t>directions/index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38787"/>
                          </a:solidFill>
                          <a:sym typeface="Avenir Next Medium"/>
                        </a:rPr>
                        <a:t>P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600"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600"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838787"/>
                          </a:solidFill>
                          <a:sym typeface="Avenir Next Medium"/>
                        </a:rPr>
                        <a:t>Directions to Campus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00" name="In Termin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 Terminal</a:t>
            </a:r>
          </a:p>
        </p:txBody>
      </p:sp>
      <p:sp>
        <p:nvSpPr>
          <p:cNvPr id="301" name="learnmaker$ php index.php -run learn.csv ↩︎ [_content/Folder ID] [block name]"/>
          <p:cNvSpPr txBox="1"/>
          <p:nvPr>
            <p:ph type="body" sz="half" idx="1"/>
          </p:nvPr>
        </p:nvSpPr>
        <p:spPr>
          <a:xfrm>
            <a:off x="406400" y="2743200"/>
            <a:ext cx="12192000" cy="268973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250000"/>
              </a:lnSpc>
              <a:buClrTx/>
              <a:buSzTx/>
              <a:buFontTx/>
              <a:buNone/>
            </a:pPr>
            <a:r>
              <a:rPr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rPr>
              <a:t>learnmaker$</a:t>
            </a:r>
            <a:r>
              <a:t> php index.php -run learn.csv </a:t>
            </a:r>
            <a:r>
              <a:rPr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  <a:latin typeface="Copperplate"/>
                <a:ea typeface="Copperplate"/>
                <a:cs typeface="Copperplate"/>
                <a:sym typeface="Copperplate"/>
              </a:rPr>
              <a:t>↩︎</a:t>
            </a:r>
            <a:r>
              <a:rPr>
                <a:latin typeface="Copperplate"/>
                <a:ea typeface="Copperplate"/>
                <a:cs typeface="Copperplate"/>
                <a:sym typeface="Copperplate"/>
              </a:rPr>
              <a:t> </a:t>
            </a:r>
            <a:r>
              <a:t>[_content/Folder ID] [block name]</a:t>
            </a:r>
          </a:p>
        </p:txBody>
      </p:sp>
      <p:sp>
        <p:nvSpPr>
          <p:cNvPr id="302" name="{"/>
          <p:cNvSpPr/>
          <p:nvPr/>
        </p:nvSpPr>
        <p:spPr>
          <a:xfrm rot="16200000">
            <a:off x="1406397" y="2361246"/>
            <a:ext cx="714376" cy="2705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18000"/>
                  <a:pt x="0" y="14400"/>
                  <a:pt x="0" y="10800"/>
                </a:cubicBezTo>
                <a:cubicBezTo>
                  <a:pt x="0" y="7200"/>
                  <a:pt x="0" y="3600"/>
                  <a:pt x="0" y="0"/>
                </a:cubicBez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5000"/>
            </a:lvl1pPr>
          </a:lstStyle>
          <a:p>
            <a:pPr/>
            <a:r>
              <a:t>{</a:t>
            </a:r>
          </a:p>
        </p:txBody>
      </p:sp>
      <p:sp>
        <p:nvSpPr>
          <p:cNvPr id="303" name="Folder"/>
          <p:cNvSpPr txBox="1"/>
          <p:nvPr/>
        </p:nvSpPr>
        <p:spPr>
          <a:xfrm>
            <a:off x="79540" y="6032499"/>
            <a:ext cx="12845720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2800"/>
              </a:spcBef>
              <a:defRPr sz="15000"/>
            </a:lvl1pPr>
          </a:lstStyle>
          <a:p>
            <a:pPr/>
            <a:r>
              <a:t>Folder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06" name="In Termin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 Terminal</a:t>
            </a:r>
          </a:p>
        </p:txBody>
      </p:sp>
      <p:sp>
        <p:nvSpPr>
          <p:cNvPr id="307" name="learnmaker$ php index.php -run learn.csv ↩︎ [_content/Folder ID] [block name]"/>
          <p:cNvSpPr txBox="1"/>
          <p:nvPr>
            <p:ph type="body" sz="half" idx="1"/>
          </p:nvPr>
        </p:nvSpPr>
        <p:spPr>
          <a:xfrm>
            <a:off x="406400" y="2743200"/>
            <a:ext cx="12192000" cy="268973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250000"/>
              </a:lnSpc>
              <a:buClrTx/>
              <a:buSzTx/>
              <a:buFontTx/>
              <a:buNone/>
            </a:pPr>
            <a:r>
              <a:rPr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rPr>
              <a:t>learnmaker$</a:t>
            </a:r>
            <a:r>
              <a:t> php index.php -run learn.csv </a:t>
            </a:r>
            <a:r>
              <a:rPr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  <a:latin typeface="Copperplate"/>
                <a:ea typeface="Copperplate"/>
                <a:cs typeface="Copperplate"/>
                <a:sym typeface="Copperplate"/>
              </a:rPr>
              <a:t>↩︎</a:t>
            </a:r>
            <a:r>
              <a:rPr>
                <a:latin typeface="Copperplate"/>
                <a:ea typeface="Copperplate"/>
                <a:cs typeface="Copperplate"/>
                <a:sym typeface="Copperplate"/>
              </a:rPr>
              <a:t> </a:t>
            </a:r>
            <a:r>
              <a:t>[_content/Folder ID] [block name]</a:t>
            </a:r>
          </a:p>
        </p:txBody>
      </p:sp>
      <p:sp>
        <p:nvSpPr>
          <p:cNvPr id="308" name="{"/>
          <p:cNvSpPr/>
          <p:nvPr/>
        </p:nvSpPr>
        <p:spPr>
          <a:xfrm rot="16200000">
            <a:off x="3649036" y="2361246"/>
            <a:ext cx="714376" cy="2705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18000"/>
                  <a:pt x="0" y="14400"/>
                  <a:pt x="0" y="10800"/>
                </a:cubicBezTo>
                <a:cubicBezTo>
                  <a:pt x="0" y="7200"/>
                  <a:pt x="0" y="3600"/>
                  <a:pt x="0" y="0"/>
                </a:cubicBez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5000"/>
            </a:lvl1pPr>
          </a:lstStyle>
          <a:p>
            <a:pPr/>
            <a:r>
              <a:t>{</a:t>
            </a:r>
          </a:p>
        </p:txBody>
      </p:sp>
      <p:sp>
        <p:nvSpPr>
          <p:cNvPr id="309" name="Use PHP"/>
          <p:cNvSpPr txBox="1"/>
          <p:nvPr/>
        </p:nvSpPr>
        <p:spPr>
          <a:xfrm>
            <a:off x="60325" y="6032499"/>
            <a:ext cx="12884151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2800"/>
              </a:spcBef>
              <a:defRPr sz="15000"/>
            </a:lvl1pPr>
          </a:lstStyle>
          <a:p>
            <a:pPr/>
            <a:r>
              <a:t>Use PHP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12" name="In Termin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 Terminal</a:t>
            </a:r>
          </a:p>
        </p:txBody>
      </p:sp>
      <p:sp>
        <p:nvSpPr>
          <p:cNvPr id="313" name="learnmaker$ php index.php -run learn.csv ↩︎ [_content/Folder ID] [block name]"/>
          <p:cNvSpPr txBox="1"/>
          <p:nvPr>
            <p:ph type="body" sz="half" idx="1"/>
          </p:nvPr>
        </p:nvSpPr>
        <p:spPr>
          <a:xfrm>
            <a:off x="406400" y="2743200"/>
            <a:ext cx="12192000" cy="268973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250000"/>
              </a:lnSpc>
              <a:buClrTx/>
              <a:buSzTx/>
              <a:buFontTx/>
              <a:buNone/>
            </a:pPr>
            <a:r>
              <a:rPr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rPr>
              <a:t>learnmaker$</a:t>
            </a:r>
            <a:r>
              <a:t> php index.php -run learn.csv </a:t>
            </a:r>
            <a:r>
              <a:rPr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  <a:latin typeface="Copperplate"/>
                <a:ea typeface="Copperplate"/>
                <a:cs typeface="Copperplate"/>
                <a:sym typeface="Copperplate"/>
              </a:rPr>
              <a:t>↩︎</a:t>
            </a:r>
            <a:r>
              <a:rPr>
                <a:latin typeface="Copperplate"/>
                <a:ea typeface="Copperplate"/>
                <a:cs typeface="Copperplate"/>
                <a:sym typeface="Copperplate"/>
              </a:rPr>
              <a:t> </a:t>
            </a:r>
            <a:r>
              <a:t>[_content/Folder ID] [block name]</a:t>
            </a:r>
          </a:p>
        </p:txBody>
      </p:sp>
      <p:sp>
        <p:nvSpPr>
          <p:cNvPr id="314" name="{"/>
          <p:cNvSpPr/>
          <p:nvPr/>
        </p:nvSpPr>
        <p:spPr>
          <a:xfrm rot="16200000">
            <a:off x="5528343" y="2361246"/>
            <a:ext cx="714376" cy="2705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18000"/>
                  <a:pt x="0" y="14400"/>
                  <a:pt x="0" y="10800"/>
                </a:cubicBezTo>
                <a:cubicBezTo>
                  <a:pt x="0" y="7200"/>
                  <a:pt x="0" y="3600"/>
                  <a:pt x="0" y="0"/>
                </a:cubicBez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5000"/>
            </a:lvl1pPr>
          </a:lstStyle>
          <a:p>
            <a:pPr/>
            <a:r>
              <a:t>{</a:t>
            </a:r>
          </a:p>
        </p:txBody>
      </p:sp>
      <p:sp>
        <p:nvSpPr>
          <p:cNvPr id="315" name="The PHP File"/>
          <p:cNvSpPr txBox="1"/>
          <p:nvPr/>
        </p:nvSpPr>
        <p:spPr>
          <a:xfrm>
            <a:off x="69801" y="6032499"/>
            <a:ext cx="12865198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2800"/>
              </a:spcBef>
              <a:defRPr sz="15000"/>
            </a:lvl1pPr>
          </a:lstStyle>
          <a:p>
            <a:pPr/>
            <a:r>
              <a:t>The PHP 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18" name="In Termin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 Terminal</a:t>
            </a:r>
          </a:p>
        </p:txBody>
      </p:sp>
      <p:sp>
        <p:nvSpPr>
          <p:cNvPr id="319" name="learnmaker$ php index.php -run learn.csv ↩︎ [_content/Folder ID] [block name]"/>
          <p:cNvSpPr txBox="1"/>
          <p:nvPr>
            <p:ph type="body" sz="half" idx="1"/>
          </p:nvPr>
        </p:nvSpPr>
        <p:spPr>
          <a:xfrm>
            <a:off x="406400" y="2743200"/>
            <a:ext cx="12192000" cy="268973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250000"/>
              </a:lnSpc>
              <a:buClrTx/>
              <a:buSzTx/>
              <a:buFontTx/>
              <a:buNone/>
            </a:pPr>
            <a:r>
              <a:rPr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rPr>
              <a:t>learnmaker$</a:t>
            </a:r>
            <a:r>
              <a:t> php index.php -run learn.csv </a:t>
            </a:r>
            <a:r>
              <a:rPr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  <a:latin typeface="Copperplate"/>
                <a:ea typeface="Copperplate"/>
                <a:cs typeface="Copperplate"/>
                <a:sym typeface="Copperplate"/>
              </a:rPr>
              <a:t>↩︎</a:t>
            </a:r>
            <a:r>
              <a:rPr>
                <a:latin typeface="Copperplate"/>
                <a:ea typeface="Copperplate"/>
                <a:cs typeface="Copperplate"/>
                <a:sym typeface="Copperplate"/>
              </a:rPr>
              <a:t> </a:t>
            </a:r>
            <a:r>
              <a:t>[_content/Folder ID] [block name]</a:t>
            </a:r>
          </a:p>
        </p:txBody>
      </p:sp>
      <p:sp>
        <p:nvSpPr>
          <p:cNvPr id="320" name="{"/>
          <p:cNvSpPr/>
          <p:nvPr/>
        </p:nvSpPr>
        <p:spPr>
          <a:xfrm rot="16200000">
            <a:off x="7583051" y="2361246"/>
            <a:ext cx="714376" cy="2705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18000"/>
                  <a:pt x="0" y="14400"/>
                  <a:pt x="0" y="10800"/>
                </a:cubicBezTo>
                <a:cubicBezTo>
                  <a:pt x="0" y="7200"/>
                  <a:pt x="0" y="3600"/>
                  <a:pt x="0" y="0"/>
                </a:cubicBez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5000"/>
            </a:lvl1pPr>
          </a:lstStyle>
          <a:p>
            <a:pPr/>
            <a:r>
              <a:t>{</a:t>
            </a:r>
          </a:p>
        </p:txBody>
      </p:sp>
      <p:sp>
        <p:nvSpPr>
          <p:cNvPr id="321" name="Run flag"/>
          <p:cNvSpPr txBox="1"/>
          <p:nvPr/>
        </p:nvSpPr>
        <p:spPr>
          <a:xfrm>
            <a:off x="2860039" y="5992344"/>
            <a:ext cx="7284721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15000"/>
            </a:lvl1pPr>
          </a:lstStyle>
          <a:p>
            <a:pPr/>
            <a:r>
              <a:t>Run flag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24" name="In Termin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 Terminal</a:t>
            </a:r>
          </a:p>
        </p:txBody>
      </p:sp>
      <p:sp>
        <p:nvSpPr>
          <p:cNvPr id="325" name="learnmaker$ php index.php -run learn.csv ↩︎ [_content/Folder ID] [block name]"/>
          <p:cNvSpPr txBox="1"/>
          <p:nvPr>
            <p:ph type="body" sz="half" idx="1"/>
          </p:nvPr>
        </p:nvSpPr>
        <p:spPr>
          <a:xfrm>
            <a:off x="406400" y="2743200"/>
            <a:ext cx="12192000" cy="268973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250000"/>
              </a:lnSpc>
              <a:buClrTx/>
              <a:buSzTx/>
              <a:buFontTx/>
              <a:buNone/>
            </a:pPr>
            <a:r>
              <a:rPr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rPr>
              <a:t>learnmaker$</a:t>
            </a:r>
            <a:r>
              <a:t> php index.php -run learn.csv </a:t>
            </a:r>
            <a:r>
              <a:rPr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  <a:latin typeface="Copperplate"/>
                <a:ea typeface="Copperplate"/>
                <a:cs typeface="Copperplate"/>
                <a:sym typeface="Copperplate"/>
              </a:rPr>
              <a:t>↩︎</a:t>
            </a:r>
            <a:r>
              <a:rPr>
                <a:latin typeface="Copperplate"/>
                <a:ea typeface="Copperplate"/>
                <a:cs typeface="Copperplate"/>
                <a:sym typeface="Copperplate"/>
              </a:rPr>
              <a:t> </a:t>
            </a:r>
            <a:r>
              <a:t>[_content/Folder ID] [block name]</a:t>
            </a:r>
          </a:p>
        </p:txBody>
      </p:sp>
      <p:sp>
        <p:nvSpPr>
          <p:cNvPr id="326" name="{"/>
          <p:cNvSpPr/>
          <p:nvPr/>
        </p:nvSpPr>
        <p:spPr>
          <a:xfrm rot="16200000">
            <a:off x="9587645" y="2361246"/>
            <a:ext cx="714376" cy="2705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18000"/>
                  <a:pt x="0" y="14400"/>
                  <a:pt x="0" y="10800"/>
                </a:cubicBezTo>
                <a:cubicBezTo>
                  <a:pt x="0" y="7200"/>
                  <a:pt x="0" y="3600"/>
                  <a:pt x="0" y="0"/>
                </a:cubicBez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5000"/>
            </a:lvl1pPr>
          </a:lstStyle>
          <a:p>
            <a:pPr/>
            <a:r>
              <a:t>{</a:t>
            </a:r>
          </a:p>
        </p:txBody>
      </p:sp>
      <p:sp>
        <p:nvSpPr>
          <p:cNvPr id="327" name="CSV File"/>
          <p:cNvSpPr txBox="1"/>
          <p:nvPr/>
        </p:nvSpPr>
        <p:spPr>
          <a:xfrm>
            <a:off x="130829" y="6032499"/>
            <a:ext cx="12743142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2800"/>
              </a:spcBef>
              <a:defRPr sz="15000"/>
            </a:lvl1pPr>
          </a:lstStyle>
          <a:p>
            <a:pPr/>
            <a:r>
              <a:t>CSV 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db 5.jpeg" descr="db 5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68" t="0" r="5568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30" name="In Termin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 Terminal</a:t>
            </a:r>
          </a:p>
        </p:txBody>
      </p:sp>
      <p:sp>
        <p:nvSpPr>
          <p:cNvPr id="331" name="learnmaker$ php index.php -run learn.csv ↩︎ [_content/Folder ID] [block name]"/>
          <p:cNvSpPr txBox="1"/>
          <p:nvPr>
            <p:ph type="body" sz="half" idx="1"/>
          </p:nvPr>
        </p:nvSpPr>
        <p:spPr>
          <a:xfrm>
            <a:off x="406400" y="2743200"/>
            <a:ext cx="12192000" cy="268973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250000"/>
              </a:lnSpc>
              <a:buClrTx/>
              <a:buSzTx/>
              <a:buFontTx/>
              <a:buNone/>
            </a:pPr>
            <a:r>
              <a:rPr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rPr>
              <a:t>learnmaker$</a:t>
            </a:r>
            <a:r>
              <a:t> php index.php -run learn.csv </a:t>
            </a:r>
            <a:r>
              <a:rPr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  <a:latin typeface="Copperplate"/>
                <a:ea typeface="Copperplate"/>
                <a:cs typeface="Copperplate"/>
                <a:sym typeface="Copperplate"/>
              </a:rPr>
              <a:t>↩︎</a:t>
            </a:r>
            <a:r>
              <a:rPr>
                <a:latin typeface="Copperplate"/>
                <a:ea typeface="Copperplate"/>
                <a:cs typeface="Copperplate"/>
                <a:sym typeface="Copperplate"/>
              </a:rPr>
              <a:t> </a:t>
            </a:r>
            <a:r>
              <a:t>[_content/Folder ID] [block name]</a:t>
            </a:r>
          </a:p>
        </p:txBody>
      </p:sp>
      <p:sp>
        <p:nvSpPr>
          <p:cNvPr id="332" name="{"/>
          <p:cNvSpPr/>
          <p:nvPr/>
        </p:nvSpPr>
        <p:spPr>
          <a:xfrm rot="16200000">
            <a:off x="2612897" y="3732846"/>
            <a:ext cx="714376" cy="2705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18000"/>
                  <a:pt x="0" y="14400"/>
                  <a:pt x="0" y="10800"/>
                </a:cubicBezTo>
                <a:cubicBezTo>
                  <a:pt x="0" y="7200"/>
                  <a:pt x="0" y="3600"/>
                  <a:pt x="0" y="0"/>
                </a:cubicBez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5000"/>
            </a:lvl1pPr>
          </a:lstStyle>
          <a:p>
            <a:pPr/>
            <a:r>
              <a:t>{</a:t>
            </a:r>
          </a:p>
        </p:txBody>
      </p:sp>
      <p:sp>
        <p:nvSpPr>
          <p:cNvPr id="333" name="The folder"/>
          <p:cNvSpPr txBox="1"/>
          <p:nvPr/>
        </p:nvSpPr>
        <p:spPr>
          <a:xfrm>
            <a:off x="219851" y="6032499"/>
            <a:ext cx="12565098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2800"/>
              </a:spcBef>
              <a:defRPr sz="15000"/>
            </a:lvl1pPr>
          </a:lstStyle>
          <a:p>
            <a:pPr/>
            <a:r>
              <a:t>The folder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36" name="In Termin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 Terminal</a:t>
            </a:r>
          </a:p>
        </p:txBody>
      </p:sp>
      <p:sp>
        <p:nvSpPr>
          <p:cNvPr id="337" name="learnmaker$ php index.php -run learn.csv ↩︎ [_content/Folder ID] [block name]"/>
          <p:cNvSpPr txBox="1"/>
          <p:nvPr>
            <p:ph type="body" sz="half" idx="1"/>
          </p:nvPr>
        </p:nvSpPr>
        <p:spPr>
          <a:xfrm>
            <a:off x="406400" y="2743200"/>
            <a:ext cx="12192000" cy="268973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250000"/>
              </a:lnSpc>
              <a:buClrTx/>
              <a:buSzTx/>
              <a:buFontTx/>
              <a:buNone/>
            </a:pPr>
            <a:r>
              <a:rPr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</a:rPr>
              <a:t>learnmaker$</a:t>
            </a:r>
            <a:r>
              <a:t> php index.php -run learn.csv </a:t>
            </a:r>
            <a:r>
              <a:rPr>
                <a:solidFill>
                  <a:schemeClr val="accent3">
                    <a:hueOff val="-1187647"/>
                    <a:satOff val="22407"/>
                    <a:lumOff val="18627"/>
                  </a:schemeClr>
                </a:solidFill>
                <a:latin typeface="Copperplate"/>
                <a:ea typeface="Copperplate"/>
                <a:cs typeface="Copperplate"/>
                <a:sym typeface="Copperplate"/>
              </a:rPr>
              <a:t>↩︎</a:t>
            </a:r>
            <a:r>
              <a:rPr>
                <a:latin typeface="Copperplate"/>
                <a:ea typeface="Copperplate"/>
                <a:cs typeface="Copperplate"/>
                <a:sym typeface="Copperplate"/>
              </a:rPr>
              <a:t> </a:t>
            </a:r>
            <a:r>
              <a:t>[_content/Folder ID] [block name]</a:t>
            </a:r>
          </a:p>
        </p:txBody>
      </p:sp>
      <p:sp>
        <p:nvSpPr>
          <p:cNvPr id="338" name="{"/>
          <p:cNvSpPr/>
          <p:nvPr/>
        </p:nvSpPr>
        <p:spPr>
          <a:xfrm rot="16200000">
            <a:off x="7269833" y="3676760"/>
            <a:ext cx="714376" cy="2705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18000"/>
                  <a:pt x="0" y="14400"/>
                  <a:pt x="0" y="10800"/>
                </a:cubicBezTo>
                <a:cubicBezTo>
                  <a:pt x="0" y="7200"/>
                  <a:pt x="0" y="3600"/>
                  <a:pt x="0" y="0"/>
                </a:cubicBez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5000"/>
            </a:lvl1pPr>
          </a:lstStyle>
          <a:p>
            <a:pPr/>
            <a:r>
              <a:t>{</a:t>
            </a:r>
          </a:p>
        </p:txBody>
      </p:sp>
      <p:sp>
        <p:nvSpPr>
          <p:cNvPr id="339" name="The block name"/>
          <p:cNvSpPr txBox="1"/>
          <p:nvPr/>
        </p:nvSpPr>
        <p:spPr>
          <a:xfrm>
            <a:off x="219851" y="6197599"/>
            <a:ext cx="12565098" cy="237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2800"/>
              </a:spcBef>
              <a:defRPr sz="13100"/>
            </a:lvl1pPr>
          </a:lstStyle>
          <a:p>
            <a:pPr/>
            <a:r>
              <a:t>The block name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his one is a little more complex…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14620"/>
            </a:pPr>
            <a:r>
              <a:t>This one is a little more complex…</a:t>
            </a:r>
          </a:p>
          <a:p>
            <a:pPr defTabSz="502412">
              <a:spcBef>
                <a:spcPts val="1900"/>
              </a:spcBef>
              <a:defRPr sz="4644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Full Source code is available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ome important thing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important things…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HP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PHP</a:t>
            </a:r>
          </a:p>
        </p:txBody>
      </p:sp>
      <p:sp>
        <p:nvSpPr>
          <p:cNvPr id="346" name="First Link"/>
          <p:cNvSpPr txBox="1"/>
          <p:nvPr>
            <p:ph type="title"/>
          </p:nvPr>
        </p:nvSpPr>
        <p:spPr>
          <a:xfrm>
            <a:off x="406400" y="1097338"/>
            <a:ext cx="6177682" cy="723901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First Link</a:t>
            </a:r>
          </a:p>
        </p:txBody>
      </p:sp>
      <p:sp>
        <p:nvSpPr>
          <p:cNvPr id="347" name="echo 'Should be setting the link fields…' . PHP_EOL;…"/>
          <p:cNvSpPr txBox="1"/>
          <p:nvPr>
            <p:ph type="body" sz="half" idx="1"/>
          </p:nvPr>
        </p:nvSpPr>
        <p:spPr>
          <a:xfrm>
            <a:off x="487995" y="1848494"/>
            <a:ext cx="6177683" cy="7910812"/>
          </a:xfrm>
          <a:prstGeom prst="rect">
            <a:avLst/>
          </a:prstGeom>
        </p:spPr>
        <p:txBody>
          <a:bodyPr/>
          <a:lstStyle/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echo 'Should be setting the link fields…' . PHP_EOL;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echo $externalURL . PHP_EOL;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$linkType = 'External';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echo $linkType . PHP_EOL;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$learnMoreBlock-&gt;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setText(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    'link;0;link-type',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    $linkType )-&gt;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setLinkable(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    'link;0;internal',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    NULL )-&gt;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setText(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    'link;0;external',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    $externalURL )-&gt;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setText(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    'link;0;link-text-chooser',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    'Custom Text' )-&gt;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setText(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    'link;0;custom',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    $linkText )-&gt;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edit(); // Commit!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$siblings++;</a:t>
            </a:r>
          </a:p>
        </p:txBody>
      </p:sp>
      <p:sp>
        <p:nvSpPr>
          <p:cNvPr id="348" name="echo $externalURL . PHP_EOL;…"/>
          <p:cNvSpPr txBox="1"/>
          <p:nvPr/>
        </p:nvSpPr>
        <p:spPr>
          <a:xfrm>
            <a:off x="7278874" y="1848494"/>
            <a:ext cx="5237931" cy="7613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$externalURL . PHP_EOL;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$linkType = 'External';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$linkType . PHP_EOL;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$learnMoreBlock-&gt;appendSibling( 'link;0' )-&gt;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setText(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'link;' . $siblings . ';link-type',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$linkType )-&gt;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setLinkable(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'link;' . $siblings . ';internal',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NULL )-&gt;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setText(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'link;' . $siblings . ';external',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$externalURL )-&gt;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setText(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'link;' . $siblings . ';link-text-chooser',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'Custom Text' )-&gt;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setText(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'link;' . $siblings . ';custom',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$linkText )-&gt;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edit(); // Commit!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$siblings++;   </a:t>
            </a:r>
          </a:p>
        </p:txBody>
      </p:sp>
      <p:sp>
        <p:nvSpPr>
          <p:cNvPr id="349" name="Second + links"/>
          <p:cNvSpPr txBox="1"/>
          <p:nvPr/>
        </p:nvSpPr>
        <p:spPr>
          <a:xfrm>
            <a:off x="7206479" y="1097338"/>
            <a:ext cx="538272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67359">
              <a:lnSpc>
                <a:spcPct val="80000"/>
              </a:lnSpc>
              <a:spcBef>
                <a:spcPts val="2200"/>
              </a:spcBef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Second + links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HP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PHP</a:t>
            </a:r>
          </a:p>
        </p:txBody>
      </p:sp>
      <p:sp>
        <p:nvSpPr>
          <p:cNvPr id="352" name="First Link"/>
          <p:cNvSpPr txBox="1"/>
          <p:nvPr>
            <p:ph type="title"/>
          </p:nvPr>
        </p:nvSpPr>
        <p:spPr>
          <a:xfrm>
            <a:off x="406400" y="1097338"/>
            <a:ext cx="6177682" cy="723901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First Link</a:t>
            </a:r>
          </a:p>
        </p:txBody>
      </p:sp>
      <p:sp>
        <p:nvSpPr>
          <p:cNvPr id="353" name="echo 'Should be setting the link fields…' . PHP_EOL;…"/>
          <p:cNvSpPr txBox="1"/>
          <p:nvPr>
            <p:ph type="body" sz="half" idx="1"/>
          </p:nvPr>
        </p:nvSpPr>
        <p:spPr>
          <a:xfrm>
            <a:off x="487995" y="1848494"/>
            <a:ext cx="6177683" cy="7910812"/>
          </a:xfrm>
          <a:prstGeom prst="rect">
            <a:avLst/>
          </a:prstGeom>
        </p:spPr>
        <p:txBody>
          <a:bodyPr/>
          <a:lstStyle/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echo 'Should be setting the link fields…' . PHP_EOL;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echo $externalURL . PHP_EOL;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$linkType = 'External';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echo $linkType . PHP_EOL;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$learnMoreBlock-&gt;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setText(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    'link;0;link-type',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    $linkType )-&gt;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setLinkable(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    'link;0;internal',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    NULL )-&gt;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setText(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    'link;0;external',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    $externalURL )-&gt;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setText(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    'link;0;link-text-chooser',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    'Custom Text' )-&gt;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setText(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    'link;0;custom',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    $linkText )-&gt;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edit(); // Commit!</a:t>
            </a:r>
          </a:p>
          <a:p>
            <a:pPr marL="0" indent="0" defTabSz="233679">
              <a:spcBef>
                <a:spcPts val="1100"/>
              </a:spcBef>
              <a:buClrTx/>
              <a:buSzTx/>
              <a:buFontTx/>
              <a:buNone/>
              <a:defRPr sz="1400"/>
            </a:pPr>
            <a:r>
              <a:t>$siblings++;</a:t>
            </a:r>
          </a:p>
        </p:txBody>
      </p:sp>
      <p:sp>
        <p:nvSpPr>
          <p:cNvPr id="354" name="echo $externalURL . PHP_EOL;…"/>
          <p:cNvSpPr txBox="1"/>
          <p:nvPr/>
        </p:nvSpPr>
        <p:spPr>
          <a:xfrm>
            <a:off x="7278874" y="1848494"/>
            <a:ext cx="5237931" cy="7613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$externalURL . PHP_EOL;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$linkType = 'External';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echo $linkType . PHP_EOL;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$learnMoreBlock-&gt;appendSibling( 'link;0' )-&gt;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setText(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'link;' . $siblings . ';link-type',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$linkType )-&gt;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setLinkable(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'link;' . $siblings . ';internal',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NULL )-&gt;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setText(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'link;' . $siblings . ';external',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$externalURL )-&gt;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setText(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'link;' . $siblings . ';link-text-chooser',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'Custom Text' )-&gt;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setText(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'link;' . $siblings . ';custom',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$linkText )-&gt;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edit(); // Commit!</a:t>
            </a:r>
          </a:p>
          <a:p>
            <a:pPr defTabSz="233679">
              <a:spcBef>
                <a:spcPts val="1100"/>
              </a:spcBef>
              <a:defRPr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$siblings++;   </a:t>
            </a:r>
          </a:p>
        </p:txBody>
      </p:sp>
      <p:sp>
        <p:nvSpPr>
          <p:cNvPr id="355" name="Rounded Rectangle"/>
          <p:cNvSpPr/>
          <p:nvPr/>
        </p:nvSpPr>
        <p:spPr>
          <a:xfrm>
            <a:off x="7176809" y="2897284"/>
            <a:ext cx="5149031" cy="368301"/>
          </a:xfrm>
          <a:prstGeom prst="roundRect">
            <a:avLst>
              <a:gd name="adj" fmla="val 50000"/>
            </a:avLst>
          </a:prstGeom>
          <a:ln w="88900">
            <a:solidFill>
              <a:schemeClr val="accent3">
                <a:hueOff val="-1187647"/>
                <a:satOff val="22407"/>
                <a:lumOff val="186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56" name="Second + links"/>
          <p:cNvSpPr txBox="1"/>
          <p:nvPr/>
        </p:nvSpPr>
        <p:spPr>
          <a:xfrm>
            <a:off x="7206479" y="1097338"/>
            <a:ext cx="538272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67359">
              <a:lnSpc>
                <a:spcPct val="80000"/>
              </a:lnSpc>
              <a:spcBef>
                <a:spcPts val="2200"/>
              </a:spcBef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Second + links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you have to count the siblings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15470"/>
            </a:lvl1pPr>
          </a:lstStyle>
          <a:p>
            <a:pPr/>
            <a:r>
              <a:t>you have to count the siblings.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iphy.mp4" descr="giphy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986930" y="1070715"/>
            <a:ext cx="15224338" cy="7612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0000" fill="hold"/>
                                        <p:tgtEl>
                                          <p:spTgt spid="3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60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FacultyMak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FacultyMaker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what it doe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it does</a:t>
            </a:r>
          </a:p>
        </p:txBody>
      </p:sp>
      <p:pic>
        <p:nvPicPr>
          <p:cNvPr id="365" name="wishaw_2378039b.jpg.jp2" descr="wishaw_2378039b.jpg.jp2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19773" t="0" r="36309" b="0"/>
          <a:stretch>
            <a:fillRect/>
          </a:stretch>
        </p:blipFill>
        <p:spPr>
          <a:xfrm>
            <a:off x="7112000" y="1536700"/>
            <a:ext cx="5486401" cy="7797800"/>
          </a:xfrm>
          <a:prstGeom prst="rect">
            <a:avLst/>
          </a:prstGeom>
        </p:spPr>
      </p:pic>
      <p:sp>
        <p:nvSpPr>
          <p:cNvPr id="366" name="Builds Faculty Profile p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Builds Faculty Profile pages </a:t>
            </a:r>
          </a:p>
        </p:txBody>
      </p:sp>
      <p:sp>
        <p:nvSpPr>
          <p:cNvPr id="367" name="Pulls data from Digital Measur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09462" indent="-409462" defTabSz="508254">
              <a:spcBef>
                <a:spcPts val="2400"/>
              </a:spcBef>
              <a:buClrTx/>
              <a:buSzPct val="40000"/>
              <a:buFontTx/>
              <a:buBlip>
                <a:blip r:embed="rId3"/>
              </a:buBlip>
              <a:defRPr sz="3132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Pulls data from Digital Measures</a:t>
            </a:r>
          </a:p>
          <a:p>
            <a:pPr marL="409462" indent="-409462" defTabSz="508254">
              <a:spcBef>
                <a:spcPts val="2400"/>
              </a:spcBef>
              <a:buClrTx/>
              <a:buSzPct val="40000"/>
              <a:buFontTx/>
              <a:buBlip>
                <a:blip r:embed="rId3"/>
              </a:buBlip>
              <a:defRPr sz="3132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Parses data into Data Definition Block</a:t>
            </a:r>
          </a:p>
          <a:p>
            <a:pPr marL="409462" indent="-409462" defTabSz="508254">
              <a:spcBef>
                <a:spcPts val="2400"/>
              </a:spcBef>
              <a:buClrTx/>
              <a:buSzPct val="40000"/>
              <a:buFontTx/>
              <a:buBlip>
                <a:blip r:embed="rId3"/>
              </a:buBlip>
              <a:defRPr sz="3132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Adds faculty photo Data Definition Block</a:t>
            </a:r>
          </a:p>
          <a:p>
            <a:pPr marL="409462" indent="-409462" defTabSz="508254">
              <a:spcBef>
                <a:spcPts val="2400"/>
              </a:spcBef>
              <a:buClrTx/>
              <a:buSzPct val="40000"/>
              <a:buFontTx/>
              <a:buBlip>
                <a:blip r:embed="rId3"/>
              </a:buBlip>
              <a:defRPr sz="3132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Creates Folder and Page</a:t>
            </a:r>
          </a:p>
          <a:p>
            <a:pPr marL="409462" indent="-409462" defTabSz="508254">
              <a:spcBef>
                <a:spcPts val="2400"/>
              </a:spcBef>
              <a:buClrTx/>
              <a:buSzPct val="40000"/>
              <a:buFontTx/>
              <a:buBlip>
                <a:blip r:embed="rId3"/>
              </a:buBlip>
              <a:defRPr sz="3132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Adds both Data Definition Block to 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.png" descr="Image.png"/>
          <p:cNvPicPr>
            <a:picLocks noChangeAspect="1"/>
          </p:cNvPicPr>
          <p:nvPr/>
        </p:nvPicPr>
        <p:blipFill>
          <a:blip r:embed="rId2">
            <a:alphaModFix amt="40000"/>
            <a:extLst/>
          </a:blip>
          <a:srcRect l="0" t="0" r="0" b="0"/>
          <a:stretch>
            <a:fillRect/>
          </a:stretch>
        </p:blipFill>
        <p:spPr>
          <a:xfrm>
            <a:off x="-932940" y="-111530"/>
            <a:ext cx="14870680" cy="997666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7" name="Q - Quartermast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14620"/>
            </a:lvl1pPr>
          </a:lstStyle>
          <a:p>
            <a:pPr/>
            <a:r>
              <a:t>Q - Quartermaster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I'm afraid I'm a complicated woman."/>
          <p:cNvSpPr txBox="1"/>
          <p:nvPr>
            <p:ph type="body" idx="13"/>
          </p:nvPr>
        </p:nvSpPr>
        <p:spPr>
          <a:xfrm>
            <a:off x="889000" y="2908300"/>
            <a:ext cx="11226800" cy="2493775"/>
          </a:xfrm>
          <a:prstGeom prst="rect">
            <a:avLst/>
          </a:prstGeom>
        </p:spPr>
        <p:txBody>
          <a:bodyPr/>
          <a:lstStyle/>
          <a:p>
            <a:pPr/>
            <a:r>
              <a:t>I'm afraid I'm a complicated woman.</a:t>
            </a:r>
          </a:p>
        </p:txBody>
      </p:sp>
      <p:sp>
        <p:nvSpPr>
          <p:cNvPr id="370" name="Vesper Lynd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Vesper Lynd</a:t>
            </a:r>
          </a:p>
        </p:txBody>
      </p:sp>
      <p:sp>
        <p:nvSpPr>
          <p:cNvPr id="371" name="Casino royale"/>
          <p:cNvSpPr txBox="1"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Casino royale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hings to No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Note</a:t>
            </a:r>
          </a:p>
        </p:txBody>
      </p:sp>
      <p:sp>
        <p:nvSpPr>
          <p:cNvPr id="374" name="Faculty update their profile data in Digital Measures, using Markdown…"/>
          <p:cNvSpPr txBox="1"/>
          <p:nvPr>
            <p:ph type="body" idx="1"/>
          </p:nvPr>
        </p:nvSpPr>
        <p:spPr>
          <a:xfrm>
            <a:off x="406400" y="1546853"/>
            <a:ext cx="12192000" cy="665989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ClrTx/>
              <a:buSzPct val="40000"/>
              <a:buFontTx/>
              <a:buBlip>
                <a:blip r:embed="rId2"/>
              </a:buBlip>
            </a:pPr>
            <a:r>
              <a:t>Faculty update their profile data in Digital Measures, using Markdown</a:t>
            </a:r>
          </a:p>
          <a:p>
            <a:pPr>
              <a:buClrTx/>
              <a:buSzPct val="40000"/>
              <a:buFontTx/>
              <a:buBlip>
                <a:blip r:embed="rId2"/>
              </a:buBlip>
            </a:pPr>
            <a:r>
              <a:t>Data is pulled as part of a scheduled task</a:t>
            </a:r>
          </a:p>
          <a:p>
            <a:pPr>
              <a:buClrTx/>
              <a:buSzPct val="40000"/>
              <a:buFontTx/>
              <a:buBlip>
                <a:blip r:embed="rId2"/>
              </a:buBlip>
            </a:pPr>
            <a:r>
              <a:t>Publish happens as part of a scheduled publish set</a:t>
            </a:r>
          </a:p>
          <a:p>
            <a:pPr>
              <a:buClrTx/>
              <a:buSzPct val="40000"/>
              <a:buFontTx/>
              <a:buBlip>
                <a:blip r:embed="rId2"/>
              </a:buBlip>
            </a:pPr>
            <a:r>
              <a:t>Faculty photos are identified by a hash of their ID number </a:t>
            </a:r>
          </a:p>
          <a:p>
            <a:pPr lvl="1">
              <a:buClrTx/>
              <a:buSzPct val="40000"/>
              <a:buFontTx/>
              <a:buBlip>
                <a:blip r:embed="rId2"/>
              </a:buBlip>
            </a:pPr>
            <a:r>
              <a:t>No ID numbers published</a:t>
            </a:r>
          </a:p>
          <a:p>
            <a:pPr lvl="1">
              <a:buClrTx/>
              <a:buSzPct val="40000"/>
              <a:buFontTx/>
              <a:buBlip>
                <a:blip r:embed="rId2"/>
              </a:buBlip>
            </a:pPr>
            <a:r>
              <a:t>Collisions are avoided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Highlight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Highlights</a:t>
            </a:r>
          </a:p>
        </p:txBody>
      </p:sp>
      <p:sp>
        <p:nvSpPr>
          <p:cNvPr id="377" name="New profiles are created automatically…"/>
          <p:cNvSpPr txBox="1"/>
          <p:nvPr>
            <p:ph type="body" idx="1"/>
          </p:nvPr>
        </p:nvSpPr>
        <p:spPr>
          <a:xfrm>
            <a:off x="406400" y="1486349"/>
            <a:ext cx="12192000" cy="7454140"/>
          </a:xfrm>
          <a:prstGeom prst="rect">
            <a:avLst/>
          </a:prstGeom>
        </p:spPr>
        <p:txBody>
          <a:bodyPr/>
          <a:lstStyle/>
          <a:p>
            <a:pPr marL="456527" indent="-456527" defTabSz="566674">
              <a:spcBef>
                <a:spcPts val="2700"/>
              </a:spcBef>
              <a:buClrTx/>
              <a:buSzPct val="40000"/>
              <a:buFontTx/>
              <a:buBlip>
                <a:blip r:embed="rId2"/>
              </a:buBlip>
              <a:defRPr sz="3492"/>
            </a:pPr>
            <a:r>
              <a:t>New profiles are created automatically</a:t>
            </a:r>
          </a:p>
          <a:p>
            <a:pPr marL="456527" indent="-456527" defTabSz="566674">
              <a:spcBef>
                <a:spcPts val="2700"/>
              </a:spcBef>
              <a:buClrTx/>
              <a:buSzPct val="40000"/>
              <a:buFontTx/>
              <a:buBlip>
                <a:blip r:embed="rId2"/>
              </a:buBlip>
              <a:defRPr sz="3492"/>
            </a:pPr>
            <a:r>
              <a:t>Automatically updated profiles</a:t>
            </a:r>
          </a:p>
          <a:p>
            <a:pPr marL="456527" indent="-456527" defTabSz="566674">
              <a:spcBef>
                <a:spcPts val="2700"/>
              </a:spcBef>
              <a:buClrTx/>
              <a:buSzPct val="40000"/>
              <a:buFontTx/>
              <a:buBlip>
                <a:blip r:embed="rId2"/>
              </a:buBlip>
              <a:defRPr sz="3492"/>
            </a:pPr>
            <a:r>
              <a:t>Customizable department metadata</a:t>
            </a:r>
          </a:p>
          <a:p>
            <a:pPr marL="456527" indent="-456527" defTabSz="566674">
              <a:spcBef>
                <a:spcPts val="2700"/>
              </a:spcBef>
              <a:buClrTx/>
              <a:buSzPct val="40000"/>
              <a:buFontTx/>
              <a:buBlip>
                <a:blip r:embed="rId2"/>
              </a:buBlip>
              <a:defRPr sz="3492"/>
            </a:pPr>
            <a:r>
              <a:t>Unlimited degrees</a:t>
            </a:r>
          </a:p>
          <a:p>
            <a:pPr marL="456527" indent="-456527" defTabSz="566674">
              <a:spcBef>
                <a:spcPts val="2700"/>
              </a:spcBef>
              <a:buClrTx/>
              <a:buSzPct val="40000"/>
              <a:buFontTx/>
              <a:buBlip>
                <a:blip r:embed="rId2"/>
              </a:buBlip>
              <a:defRPr sz="3492"/>
            </a:pPr>
            <a:r>
              <a:t>Bios</a:t>
            </a:r>
          </a:p>
          <a:p>
            <a:pPr marL="456527" indent="-456527" defTabSz="566674">
              <a:spcBef>
                <a:spcPts val="2700"/>
              </a:spcBef>
              <a:buClrTx/>
              <a:buSzPct val="40000"/>
              <a:buFontTx/>
              <a:buBlip>
                <a:blip r:embed="rId2"/>
              </a:buBlip>
              <a:defRPr sz="3492"/>
            </a:pPr>
            <a:r>
              <a:t>Teaching and Research focuses</a:t>
            </a:r>
          </a:p>
          <a:p>
            <a:pPr marL="456527" indent="-456527" defTabSz="566674">
              <a:spcBef>
                <a:spcPts val="2700"/>
              </a:spcBef>
              <a:buClrTx/>
              <a:buSzPct val="40000"/>
              <a:buFontTx/>
              <a:buBlip>
                <a:blip r:embed="rId2"/>
              </a:buBlip>
              <a:defRPr sz="3492"/>
            </a:pPr>
            <a:r>
              <a:t>Faculty update their data</a:t>
            </a:r>
          </a:p>
          <a:p>
            <a:pPr marL="456527" indent="-456527" defTabSz="566674">
              <a:spcBef>
                <a:spcPts val="2700"/>
              </a:spcBef>
              <a:buClrTx/>
              <a:buSzPct val="40000"/>
              <a:buFontTx/>
              <a:buBlip>
                <a:blip r:embed="rId2"/>
              </a:buBlip>
              <a:defRPr sz="3492"/>
            </a:pPr>
            <a:r>
              <a:t>Consistent presentation, consistent degrees, consistent titles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he futur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future</a:t>
            </a:r>
          </a:p>
        </p:txBody>
      </p:sp>
      <p:sp>
        <p:nvSpPr>
          <p:cNvPr id="380" name="Addition of publications and presentations…"/>
          <p:cNvSpPr txBox="1"/>
          <p:nvPr>
            <p:ph type="body" sz="half" idx="1"/>
          </p:nvPr>
        </p:nvSpPr>
        <p:spPr>
          <a:xfrm>
            <a:off x="406400" y="1529017"/>
            <a:ext cx="6299200" cy="7310183"/>
          </a:xfrm>
          <a:prstGeom prst="rect">
            <a:avLst/>
          </a:prstGeom>
        </p:spPr>
        <p:txBody>
          <a:bodyPr/>
          <a:lstStyle/>
          <a:p>
            <a:pPr marL="470647" indent="-470647">
              <a:buClrTx/>
              <a:buSzPct val="40000"/>
              <a:buFontTx/>
              <a:buBlip>
                <a:blip r:embed="rId2"/>
              </a:buBlip>
              <a:defRPr sz="3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Addition of publications and presentations</a:t>
            </a:r>
          </a:p>
          <a:p>
            <a:pPr marL="470647" indent="-470647">
              <a:buClrTx/>
              <a:buSzPct val="40000"/>
              <a:buFontTx/>
              <a:buBlip>
                <a:blip r:embed="rId2"/>
              </a:buBlip>
              <a:defRPr sz="3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Automated removal</a:t>
            </a:r>
          </a:p>
        </p:txBody>
      </p:sp>
      <p:pic>
        <p:nvPicPr>
          <p:cNvPr id="381" name="CA842859-796D-4FBE-8ABA-282BDAD2481B-L0-001.jpeg" descr="CA842859-796D-4FBE-8ABA-282BDAD2481B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38644" y="1401336"/>
            <a:ext cx="5033112" cy="7565545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?"/>
          <p:cNvSpPr txBox="1"/>
          <p:nvPr/>
        </p:nvSpPr>
        <p:spPr>
          <a:xfrm>
            <a:off x="7967610" y="4258755"/>
            <a:ext cx="3775180" cy="37751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332993">
              <a:lnSpc>
                <a:spcPct val="80000"/>
              </a:lnSpc>
              <a:spcBef>
                <a:spcPts val="0"/>
              </a:spcBef>
              <a:defRPr cap="all" sz="285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iphy copy.mp4" descr="giphy copy.mp4"/>
          <p:cNvPicPr>
            <a:picLocks noChangeAspect="0"/>
          </p:cNvPicPr>
          <p:nvPr>
            <p:ph type="pic" idx="13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612172" y="815565"/>
            <a:ext cx="14229144" cy="812247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0000" fill="hold"/>
                                        <p:tgtEl>
                                          <p:spTgt spid="3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84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hank you, but this time I have the gadgets and I know how to use them."/>
          <p:cNvSpPr txBox="1"/>
          <p:nvPr>
            <p:ph type="body" idx="13"/>
          </p:nvPr>
        </p:nvSpPr>
        <p:spPr>
          <a:xfrm>
            <a:off x="889000" y="2908300"/>
            <a:ext cx="11226800" cy="3689607"/>
          </a:xfrm>
          <a:prstGeom prst="rect">
            <a:avLst/>
          </a:prstGeom>
        </p:spPr>
        <p:txBody>
          <a:bodyPr/>
          <a:lstStyle/>
          <a:p>
            <a:pPr/>
            <a:r>
              <a:t>Thank you, but this time I have the gadgets and I know how to use them.</a:t>
            </a:r>
          </a:p>
        </p:txBody>
      </p:sp>
      <p:sp>
        <p:nvSpPr>
          <p:cNvPr id="387" name="JAMES BOND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JAMES BOND</a:t>
            </a:r>
          </a:p>
        </p:txBody>
      </p:sp>
      <p:sp>
        <p:nvSpPr>
          <p:cNvPr id="388" name="On Her Majesty's Secret Service"/>
          <p:cNvSpPr txBox="1"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 Her Majesty's Secret Service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skyfall_still.jpg" descr="skyfall_still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6895" t="0" r="8001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Remember, if it hadn't been for Q Branch, you'd have been dead long ago."/>
          <p:cNvSpPr txBox="1"/>
          <p:nvPr>
            <p:ph type="body" idx="13"/>
          </p:nvPr>
        </p:nvSpPr>
        <p:spPr>
          <a:xfrm>
            <a:off x="889000" y="2908300"/>
            <a:ext cx="11226800" cy="3689607"/>
          </a:xfrm>
          <a:prstGeom prst="rect">
            <a:avLst/>
          </a:prstGeom>
        </p:spPr>
        <p:txBody>
          <a:bodyPr/>
          <a:lstStyle/>
          <a:p>
            <a:pPr/>
            <a:r>
              <a:t>Remember, if it hadn't been for Q Branch, you'd have been dead long ago.</a:t>
            </a:r>
          </a:p>
        </p:txBody>
      </p:sp>
      <p:sp>
        <p:nvSpPr>
          <p:cNvPr id="393" name="Q"/>
          <p:cNvSpPr txBox="1"/>
          <p:nvPr>
            <p:ph type="body" idx="14"/>
          </p:nvPr>
        </p:nvSpPr>
        <p:spPr>
          <a:xfrm>
            <a:off x="6751935" y="7797798"/>
            <a:ext cx="3890665" cy="863603"/>
          </a:xfrm>
          <a:prstGeom prst="rect">
            <a:avLst/>
          </a:prstGeom>
        </p:spPr>
        <p:txBody>
          <a:bodyPr/>
          <a:lstStyle/>
          <a:p>
            <a:pPr/>
            <a:r>
              <a:t>Q</a:t>
            </a:r>
          </a:p>
        </p:txBody>
      </p:sp>
      <p:sp>
        <p:nvSpPr>
          <p:cNvPr id="394" name="License to Kill"/>
          <p:cNvSpPr txBox="1"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License to Kill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@jeredB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defRPr sz="13600"/>
            </a:pPr>
            <a:r>
              <a:t>@jeredB</a:t>
            </a:r>
          </a:p>
          <a:p>
            <a:pPr defTabSz="467359">
              <a:defRPr sz="10960"/>
            </a:pPr>
            <a:r>
              <a:t>github.com/jeredb/CUC17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Q-Branch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Q-Branch</a:t>
            </a:r>
          </a:p>
        </p:txBody>
      </p:sp>
      <p:sp>
        <p:nvSpPr>
          <p:cNvPr id="180" name="Web Services for every occasi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Services for every occasion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It's not perfected yet.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It's not perfected yet. </a:t>
            </a:r>
          </a:p>
        </p:txBody>
      </p:sp>
      <p:sp>
        <p:nvSpPr>
          <p:cNvPr id="183" name="Q"/>
          <p:cNvSpPr txBox="1"/>
          <p:nvPr>
            <p:ph type="body" idx="14"/>
          </p:nvPr>
        </p:nvSpPr>
        <p:spPr>
          <a:xfrm>
            <a:off x="406400" y="7789333"/>
            <a:ext cx="10247717" cy="863604"/>
          </a:xfrm>
          <a:prstGeom prst="rect">
            <a:avLst/>
          </a:prstGeom>
        </p:spPr>
        <p:txBody>
          <a:bodyPr/>
          <a:lstStyle/>
          <a:p>
            <a:pPr/>
            <a:r>
              <a:t>Q</a:t>
            </a:r>
          </a:p>
        </p:txBody>
      </p:sp>
      <p:sp>
        <p:nvSpPr>
          <p:cNvPr id="184" name="GoldFinger"/>
          <p:cNvSpPr txBox="1"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GoldFinger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warp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Wing Ming Chan's Cascade Web Services in PH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defRPr sz="11560"/>
            </a:lvl1pPr>
          </a:lstStyle>
          <a:p>
            <a:pPr/>
            <a:r>
              <a:t>Wing Ming Chan's Cascade Web Services in PHP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reat.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Great. </a:t>
            </a:r>
          </a:p>
          <a:p>
            <a:pPr/>
            <a:r>
              <a:t>Now What?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